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145"/>
  </p:notesMasterIdLst>
  <p:sldIdLst>
    <p:sldId id="256" r:id="rId2"/>
    <p:sldId id="295" r:id="rId3"/>
    <p:sldId id="297" r:id="rId4"/>
    <p:sldId id="298" r:id="rId5"/>
    <p:sldId id="299" r:id="rId6"/>
    <p:sldId id="351" r:id="rId7"/>
    <p:sldId id="361" r:id="rId8"/>
    <p:sldId id="352" r:id="rId9"/>
    <p:sldId id="394" r:id="rId10"/>
    <p:sldId id="395" r:id="rId11"/>
    <p:sldId id="353" r:id="rId12"/>
    <p:sldId id="354" r:id="rId13"/>
    <p:sldId id="373" r:id="rId14"/>
    <p:sldId id="369" r:id="rId15"/>
    <p:sldId id="370" r:id="rId16"/>
    <p:sldId id="371" r:id="rId17"/>
    <p:sldId id="396" r:id="rId18"/>
    <p:sldId id="397" r:id="rId19"/>
    <p:sldId id="399" r:id="rId20"/>
    <p:sldId id="400" r:id="rId21"/>
    <p:sldId id="401" r:id="rId22"/>
    <p:sldId id="402" r:id="rId23"/>
    <p:sldId id="403" r:id="rId24"/>
    <p:sldId id="404" r:id="rId25"/>
    <p:sldId id="355" r:id="rId26"/>
    <p:sldId id="372" r:id="rId27"/>
    <p:sldId id="374" r:id="rId28"/>
    <p:sldId id="375" r:id="rId29"/>
    <p:sldId id="360" r:id="rId30"/>
    <p:sldId id="362" r:id="rId31"/>
    <p:sldId id="367" r:id="rId32"/>
    <p:sldId id="376" r:id="rId33"/>
    <p:sldId id="356" r:id="rId34"/>
    <p:sldId id="357" r:id="rId35"/>
    <p:sldId id="405" r:id="rId36"/>
    <p:sldId id="358" r:id="rId37"/>
    <p:sldId id="359" r:id="rId38"/>
    <p:sldId id="368" r:id="rId39"/>
    <p:sldId id="327" r:id="rId40"/>
    <p:sldId id="302" r:id="rId41"/>
    <p:sldId id="329" r:id="rId42"/>
    <p:sldId id="282" r:id="rId43"/>
    <p:sldId id="286" r:id="rId44"/>
    <p:sldId id="364" r:id="rId45"/>
    <p:sldId id="363" r:id="rId46"/>
    <p:sldId id="304" r:id="rId47"/>
    <p:sldId id="365" r:id="rId48"/>
    <p:sldId id="366" r:id="rId49"/>
    <p:sldId id="305" r:id="rId50"/>
    <p:sldId id="306" r:id="rId51"/>
    <p:sldId id="307" r:id="rId52"/>
    <p:sldId id="308" r:id="rId53"/>
    <p:sldId id="310" r:id="rId54"/>
    <p:sldId id="323" r:id="rId55"/>
    <p:sldId id="309" r:id="rId56"/>
    <p:sldId id="293" r:id="rId57"/>
    <p:sldId id="312" r:id="rId58"/>
    <p:sldId id="313" r:id="rId59"/>
    <p:sldId id="314" r:id="rId60"/>
    <p:sldId id="315" r:id="rId61"/>
    <p:sldId id="316" r:id="rId62"/>
    <p:sldId id="303" r:id="rId63"/>
    <p:sldId id="383" r:id="rId64"/>
    <p:sldId id="384" r:id="rId65"/>
    <p:sldId id="385" r:id="rId66"/>
    <p:sldId id="386" r:id="rId67"/>
    <p:sldId id="287" r:id="rId68"/>
    <p:sldId id="270" r:id="rId69"/>
    <p:sldId id="288" r:id="rId70"/>
    <p:sldId id="377" r:id="rId71"/>
    <p:sldId id="271" r:id="rId72"/>
    <p:sldId id="328" r:id="rId73"/>
    <p:sldId id="296" r:id="rId74"/>
    <p:sldId id="257" r:id="rId75"/>
    <p:sldId id="326" r:id="rId76"/>
    <p:sldId id="258" r:id="rId77"/>
    <p:sldId id="332" r:id="rId78"/>
    <p:sldId id="259" r:id="rId79"/>
    <p:sldId id="261" r:id="rId80"/>
    <p:sldId id="275" r:id="rId81"/>
    <p:sldId id="262" r:id="rId82"/>
    <p:sldId id="263" r:id="rId83"/>
    <p:sldId id="381" r:id="rId84"/>
    <p:sldId id="382" r:id="rId85"/>
    <p:sldId id="278" r:id="rId86"/>
    <p:sldId id="264" r:id="rId87"/>
    <p:sldId id="265" r:id="rId88"/>
    <p:sldId id="266" r:id="rId89"/>
    <p:sldId id="267" r:id="rId90"/>
    <p:sldId id="269" r:id="rId91"/>
    <p:sldId id="272" r:id="rId92"/>
    <p:sldId id="273" r:id="rId93"/>
    <p:sldId id="276" r:id="rId94"/>
    <p:sldId id="277" r:id="rId95"/>
    <p:sldId id="291" r:id="rId96"/>
    <p:sldId id="292" r:id="rId97"/>
    <p:sldId id="317" r:id="rId98"/>
    <p:sldId id="318" r:id="rId99"/>
    <p:sldId id="319" r:id="rId100"/>
    <p:sldId id="290" r:id="rId101"/>
    <p:sldId id="321" r:id="rId102"/>
    <p:sldId id="324" r:id="rId103"/>
    <p:sldId id="325" r:id="rId104"/>
    <p:sldId id="322" r:id="rId105"/>
    <p:sldId id="320" r:id="rId106"/>
    <p:sldId id="279" r:id="rId107"/>
    <p:sldId id="280" r:id="rId108"/>
    <p:sldId id="260" r:id="rId109"/>
    <p:sldId id="300" r:id="rId110"/>
    <p:sldId id="330" r:id="rId111"/>
    <p:sldId id="331" r:id="rId112"/>
    <p:sldId id="387" r:id="rId113"/>
    <p:sldId id="388" r:id="rId114"/>
    <p:sldId id="389" r:id="rId115"/>
    <p:sldId id="391" r:id="rId116"/>
    <p:sldId id="393" r:id="rId117"/>
    <p:sldId id="392" r:id="rId118"/>
    <p:sldId id="390" r:id="rId119"/>
    <p:sldId id="379" r:id="rId120"/>
    <p:sldId id="378" r:id="rId121"/>
    <p:sldId id="380" r:id="rId122"/>
    <p:sldId id="333" r:id="rId123"/>
    <p:sldId id="334" r:id="rId124"/>
    <p:sldId id="335" r:id="rId125"/>
    <p:sldId id="336" r:id="rId126"/>
    <p:sldId id="337" r:id="rId127"/>
    <p:sldId id="338" r:id="rId128"/>
    <p:sldId id="339" r:id="rId129"/>
    <p:sldId id="340" r:id="rId130"/>
    <p:sldId id="341" r:id="rId131"/>
    <p:sldId id="342" r:id="rId132"/>
    <p:sldId id="343" r:id="rId133"/>
    <p:sldId id="344" r:id="rId134"/>
    <p:sldId id="345" r:id="rId135"/>
    <p:sldId id="346" r:id="rId136"/>
    <p:sldId id="347" r:id="rId137"/>
    <p:sldId id="348" r:id="rId138"/>
    <p:sldId id="349" r:id="rId139"/>
    <p:sldId id="350" r:id="rId140"/>
    <p:sldId id="301" r:id="rId141"/>
    <p:sldId id="281" r:id="rId142"/>
    <p:sldId id="283" r:id="rId143"/>
    <p:sldId id="284" r:id="rId1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51" autoAdjust="0"/>
    <p:restoredTop sz="94530"/>
  </p:normalViewPr>
  <p:slideViewPr>
    <p:cSldViewPr snapToGrid="0" snapToObjects="1">
      <p:cViewPr>
        <p:scale>
          <a:sx n="115" d="100"/>
          <a:sy n="115" d="100"/>
        </p:scale>
        <p:origin x="528" y="2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notesMaster" Target="notesMasters/notesMaster1.xml"/><Relationship Id="rId146" Type="http://schemas.openxmlformats.org/officeDocument/2006/relationships/presProps" Target="presProps.xml"/><Relationship Id="rId147" Type="http://schemas.openxmlformats.org/officeDocument/2006/relationships/viewProps" Target="viewProps.xml"/><Relationship Id="rId148" Type="http://schemas.openxmlformats.org/officeDocument/2006/relationships/theme" Target="theme/theme1.xml"/><Relationship Id="rId14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9F98C5-657C-444D-9B62-3885D745C9B0}" type="datetimeFigureOut">
              <a:rPr lang="en-US" smtClean="0"/>
              <a:t>5/11/17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57CEAF-408A-914E-8E29-B35C0214834B}" type="slidenum">
              <a:rPr lang="en-US" smtClean="0"/>
              <a:t>‹#›</a:t>
            </a:fld>
            <a:endParaRPr lang="en-US"/>
          </a:p>
        </p:txBody>
      </p:sp>
    </p:spTree>
    <p:extLst>
      <p:ext uri="{BB962C8B-B14F-4D97-AF65-F5344CB8AC3E}">
        <p14:creationId xmlns:p14="http://schemas.microsoft.com/office/powerpoint/2010/main" val="19429424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57CEAF-408A-914E-8E29-B35C0214834B}" type="slidenum">
              <a:rPr lang="en-US" smtClean="0"/>
              <a:t>79</a:t>
            </a:fld>
            <a:endParaRPr lang="en-US"/>
          </a:p>
        </p:txBody>
      </p:sp>
    </p:spTree>
    <p:extLst>
      <p:ext uri="{BB962C8B-B14F-4D97-AF65-F5344CB8AC3E}">
        <p14:creationId xmlns:p14="http://schemas.microsoft.com/office/powerpoint/2010/main" val="31202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cube is wrong</a:t>
            </a:r>
          </a:p>
          <a:p>
            <a:pPr marL="171450" indent="-171450">
              <a:buFontTx/>
              <a:buChar char="•"/>
            </a:pPr>
            <a:r>
              <a:rPr lang="en-US" dirty="0" smtClean="0"/>
              <a:t>interaction terms? does</a:t>
            </a:r>
            <a:r>
              <a:rPr lang="en-US" baseline="0" dirty="0" smtClean="0"/>
              <a:t> that happen here or in data cleaning?</a:t>
            </a:r>
            <a:endParaRPr lang="is-IS" baseline="0" dirty="0" smtClean="0"/>
          </a:p>
          <a:p>
            <a:pPr marL="171450" indent="-171450">
              <a:buFontTx/>
              <a:buChar char="•"/>
            </a:pPr>
            <a:r>
              <a:rPr lang="is-IS" baseline="0" dirty="0" smtClean="0"/>
              <a:t>missing a section on how to select the best regression model (multivariate and polynomial), this would fill in a big gap for me</a:t>
            </a:r>
            <a:endParaRPr lang="en-US" dirty="0"/>
          </a:p>
        </p:txBody>
      </p:sp>
      <p:sp>
        <p:nvSpPr>
          <p:cNvPr id="4" name="Slide Number Placeholder 3"/>
          <p:cNvSpPr>
            <a:spLocks noGrp="1"/>
          </p:cNvSpPr>
          <p:nvPr>
            <p:ph type="sldNum" sz="quarter" idx="10"/>
          </p:nvPr>
        </p:nvSpPr>
        <p:spPr/>
        <p:txBody>
          <a:bodyPr/>
          <a:lstStyle/>
          <a:p>
            <a:fld id="{9B57CEAF-408A-914E-8E29-B35C0214834B}" type="slidenum">
              <a:rPr lang="en-US" smtClean="0"/>
              <a:t>80</a:t>
            </a:fld>
            <a:endParaRPr lang="en-US"/>
          </a:p>
        </p:txBody>
      </p:sp>
    </p:spTree>
    <p:extLst>
      <p:ext uri="{BB962C8B-B14F-4D97-AF65-F5344CB8AC3E}">
        <p14:creationId xmlns:p14="http://schemas.microsoft.com/office/powerpoint/2010/main" val="3791887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t>*When did we start using one theta to represent the theta vector?</a:t>
            </a:r>
          </a:p>
          <a:p>
            <a:endParaRPr lang="en-US" dirty="0"/>
          </a:p>
        </p:txBody>
      </p:sp>
      <p:sp>
        <p:nvSpPr>
          <p:cNvPr id="4" name="Slide Number Placeholder 3"/>
          <p:cNvSpPr>
            <a:spLocks noGrp="1"/>
          </p:cNvSpPr>
          <p:nvPr>
            <p:ph type="sldNum" sz="quarter" idx="10"/>
          </p:nvPr>
        </p:nvSpPr>
        <p:spPr/>
        <p:txBody>
          <a:bodyPr/>
          <a:lstStyle/>
          <a:p>
            <a:fld id="{9B57CEAF-408A-914E-8E29-B35C0214834B}" type="slidenum">
              <a:rPr lang="en-US" smtClean="0"/>
              <a:t>91</a:t>
            </a:fld>
            <a:endParaRPr lang="en-US"/>
          </a:p>
        </p:txBody>
      </p:sp>
    </p:spTree>
    <p:extLst>
      <p:ext uri="{BB962C8B-B14F-4D97-AF65-F5344CB8AC3E}">
        <p14:creationId xmlns:p14="http://schemas.microsoft.com/office/powerpoint/2010/main" val="1352600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t>*When did we start using one theta to represent the theta vector?</a:t>
            </a:r>
          </a:p>
          <a:p>
            <a:endParaRPr lang="en-US" dirty="0"/>
          </a:p>
        </p:txBody>
      </p:sp>
      <p:sp>
        <p:nvSpPr>
          <p:cNvPr id="4" name="Slide Number Placeholder 3"/>
          <p:cNvSpPr>
            <a:spLocks noGrp="1"/>
          </p:cNvSpPr>
          <p:nvPr>
            <p:ph type="sldNum" sz="quarter" idx="10"/>
          </p:nvPr>
        </p:nvSpPr>
        <p:spPr/>
        <p:txBody>
          <a:bodyPr/>
          <a:lstStyle/>
          <a:p>
            <a:fld id="{9B57CEAF-408A-914E-8E29-B35C0214834B}" type="slidenum">
              <a:rPr lang="en-US" smtClean="0"/>
              <a:t>92</a:t>
            </a:fld>
            <a:endParaRPr lang="en-US"/>
          </a:p>
        </p:txBody>
      </p:sp>
    </p:spTree>
    <p:extLst>
      <p:ext uri="{BB962C8B-B14F-4D97-AF65-F5344CB8AC3E}">
        <p14:creationId xmlns:p14="http://schemas.microsoft.com/office/powerpoint/2010/main" val="1352600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57CEAF-408A-914E-8E29-B35C0214834B}" type="slidenum">
              <a:rPr lang="en-US" smtClean="0"/>
              <a:t>100</a:t>
            </a:fld>
            <a:endParaRPr lang="en-US"/>
          </a:p>
        </p:txBody>
      </p:sp>
    </p:spTree>
    <p:extLst>
      <p:ext uri="{BB962C8B-B14F-4D97-AF65-F5344CB8AC3E}">
        <p14:creationId xmlns:p14="http://schemas.microsoft.com/office/powerpoint/2010/main" val="3273465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Machine Learning A-Z (Udemy)</a:t>
            </a:r>
            <a:endParaRPr lang="en-US" dirty="0"/>
          </a:p>
        </p:txBody>
      </p:sp>
      <p:sp>
        <p:nvSpPr>
          <p:cNvPr id="4" name="Slide Number Placeholder 3"/>
          <p:cNvSpPr>
            <a:spLocks noGrp="1"/>
          </p:cNvSpPr>
          <p:nvPr>
            <p:ph type="sldNum" sz="quarter" idx="10"/>
          </p:nvPr>
        </p:nvSpPr>
        <p:spPr/>
        <p:txBody>
          <a:bodyPr/>
          <a:lstStyle/>
          <a:p>
            <a:fld id="{9B57CEAF-408A-914E-8E29-B35C0214834B}" type="slidenum">
              <a:rPr lang="en-US" smtClean="0"/>
              <a:t>141</a:t>
            </a:fld>
            <a:endParaRPr lang="en-US"/>
          </a:p>
        </p:txBody>
      </p:sp>
    </p:spTree>
    <p:extLst>
      <p:ext uri="{BB962C8B-B14F-4D97-AF65-F5344CB8AC3E}">
        <p14:creationId xmlns:p14="http://schemas.microsoft.com/office/powerpoint/2010/main" val="226266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1DEABC-D766-4322-8E78-B830FAE35C72}" type="datetime4">
              <a:rPr lang="en-US" smtClean="0"/>
              <a:pPr/>
              <a:t>May 11,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131F9E-604E-4343-9F29-EF72E8231CAD}" type="datetime4">
              <a:rPr lang="en-US" smtClean="0"/>
              <a:pPr/>
              <a:t>May 11,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A8E1CE-37F8-4102-8DF9-852A0A51F293}" type="datetime4">
              <a:rPr lang="en-US" smtClean="0"/>
              <a:pPr/>
              <a:t>May 11,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33F43-3E86-47E4-BFBB-2476D384E1C6}" type="datetime4">
              <a:rPr lang="en-US" smtClean="0"/>
              <a:pPr/>
              <a:t>May 11,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51663BA-01FC-4367-B6F3-ABB2645D55F1}" type="datetime4">
              <a:rPr lang="en-US" smtClean="0"/>
              <a:pPr/>
              <a:t>May 11, 2017</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B19C71-EC74-44AF-B27E-FC7DC3C3A61D}" type="datetime4">
              <a:rPr lang="en-US" smtClean="0"/>
              <a:pPr/>
              <a:t>May 11,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5CDA29-3CBE-48EA-92AE-A996835462BA}" type="datetime4">
              <a:rPr lang="en-US" smtClean="0"/>
              <a:pPr/>
              <a:t>May 11, 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9EC054-3869-4501-B163-1BBFDE8DCE04}" type="datetime4">
              <a:rPr lang="en-US" smtClean="0"/>
              <a:pPr/>
              <a:t>May 11, 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3D831-56C1-49CF-8EF7-8B9A98402BCD}" type="datetime4">
              <a:rPr lang="en-US" smtClean="0"/>
              <a:pPr/>
              <a:t>May 11, 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May 11,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EA923-9BEE-48CE-9F28-5B525F399BAD}" type="datetime4">
              <a:rPr lang="en-US" smtClean="0"/>
              <a:pPr/>
              <a:t>May 11,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May 11, 2017</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F38DF745-7D3F-47F4-83A3-874385CFAA69}" type="slidenum">
              <a:rPr lang="en-US" smtClean="0"/>
              <a:pPr/>
              <a:t>‹#›</a:t>
            </a:fld>
            <a:endParaRPr lang="en-US"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7.gif"/><Relationship Id="rId4" Type="http://schemas.openxmlformats.org/officeDocument/2006/relationships/slide" Target="slide79.xml"/><Relationship Id="rId5" Type="http://schemas.openxmlformats.org/officeDocument/2006/relationships/slide" Target="slide81.xml"/><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kevinmeurer.com/a-simple-guide-to-entropy-based-discretization/" TargetMode="External"/><Relationship Id="rId3" Type="http://schemas.openxmlformats.org/officeDocument/2006/relationships/hyperlink" Target="http://www.saedsayad.com/supervised_binning.ht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90.xm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slide" Target="slide7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bastianraschka.com/Articles/2014_about_feature_scaling.html" TargetMode="External"/></Relationships>
</file>

<file path=ppt/slides/_rels/slide71.xml.rels><?xml version="1.0" encoding="UTF-8" standalone="yes"?>
<Relationships xmlns="http://schemas.openxmlformats.org/package/2006/relationships"><Relationship Id="rId3" Type="http://schemas.openxmlformats.org/officeDocument/2006/relationships/slide" Target="slide90.xm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slide" Target="slide7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108.xml"/><Relationship Id="rId4" Type="http://schemas.openxmlformats.org/officeDocument/2006/relationships/slide" Target="slide40.xml"/><Relationship Id="rId1" Type="http://schemas.openxmlformats.org/officeDocument/2006/relationships/slideLayout" Target="../slideLayouts/slideLayout2.xml"/><Relationship Id="rId2" Type="http://schemas.openxmlformats.org/officeDocument/2006/relationships/slide" Target="slide7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8.xml"/><Relationship Id="rId3" Type="http://schemas.openxmlformats.org/officeDocument/2006/relationships/slide" Target="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slide" Target="slide81.xml"/><Relationship Id="rId4" Type="http://schemas.openxmlformats.org/officeDocument/2006/relationships/slide" Target="slide85.xml"/><Relationship Id="rId5" Type="http://schemas.openxmlformats.org/officeDocument/2006/relationships/slide" Target="slide76.xml"/><Relationship Id="rId1" Type="http://schemas.openxmlformats.org/officeDocument/2006/relationships/slideLayout" Target="../slideLayouts/slideLayout2.xml"/><Relationship Id="rId2" Type="http://schemas.openxmlformats.org/officeDocument/2006/relationships/slide" Target="slide79.xml"/></Relationships>
</file>

<file path=ppt/slides/_rels/slide79.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slide" Target="slide78.xml"/><Relationship Id="rId5" Type="http://schemas.openxmlformats.org/officeDocument/2006/relationships/slide" Target="slide80.xml"/><Relationship Id="rId6" Type="http://schemas.openxmlformats.org/officeDocument/2006/relationships/image" Target="../media/image26.gif"/><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 Target="slide78.xml"/><Relationship Id="rId4" Type="http://schemas.openxmlformats.org/officeDocument/2006/relationships/slide" Target="slide79.xml"/><Relationship Id="rId5" Type="http://schemas.openxmlformats.org/officeDocument/2006/relationships/image" Target="../media/image28.png"/><Relationship Id="rId6" Type="http://schemas.openxmlformats.org/officeDocument/2006/relationships/image" Target="../media/image29.gif"/><Relationship Id="rId7" Type="http://schemas.openxmlformats.org/officeDocument/2006/relationships/image" Target="../media/image30.gi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1.xml.rels><?xml version="1.0" encoding="UTF-8" standalone="yes"?>
<Relationships xmlns="http://schemas.openxmlformats.org/package/2006/relationships"><Relationship Id="rId3" Type="http://schemas.openxmlformats.org/officeDocument/2006/relationships/image" Target="../media/image31.gif"/><Relationship Id="rId4" Type="http://schemas.openxmlformats.org/officeDocument/2006/relationships/slide" Target="slide78.xml"/><Relationship Id="rId5" Type="http://schemas.openxmlformats.org/officeDocument/2006/relationships/slide" Target="slide82.xml"/><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hyperlink" Target="http://mccormickml.com/2014/03/04/gradient-descent-derivation/" TargetMode="External"/></Relationships>
</file>

<file path=ppt/slides/_rels/slide82.xml.rels><?xml version="1.0" encoding="UTF-8" standalone="yes"?>
<Relationships xmlns="http://schemas.openxmlformats.org/package/2006/relationships"><Relationship Id="rId3" Type="http://schemas.openxmlformats.org/officeDocument/2006/relationships/slide" Target="slide81.xm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slide" Target="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slide" Target="slide93.xml"/><Relationship Id="rId4" Type="http://schemas.openxmlformats.org/officeDocument/2006/relationships/slide" Target="slide78.xml"/><Relationship Id="rId1" Type="http://schemas.openxmlformats.org/officeDocument/2006/relationships/slideLayout" Target="../slideLayouts/slideLayout2.xml"/><Relationship Id="rId2" Type="http://schemas.openxmlformats.org/officeDocument/2006/relationships/slide" Target="slide86.xml"/></Relationships>
</file>

<file path=ppt/slides/_rels/slide86.xml.rels><?xml version="1.0" encoding="UTF-8" standalone="yes"?>
<Relationships xmlns="http://schemas.openxmlformats.org/package/2006/relationships"><Relationship Id="rId3" Type="http://schemas.openxmlformats.org/officeDocument/2006/relationships/image" Target="../media/image39.gif"/><Relationship Id="rId4" Type="http://schemas.openxmlformats.org/officeDocument/2006/relationships/slide" Target="slide78.xml"/><Relationship Id="rId5" Type="http://schemas.openxmlformats.org/officeDocument/2006/relationships/slide" Target="slide85.xml"/><Relationship Id="rId6" Type="http://schemas.openxmlformats.org/officeDocument/2006/relationships/slide" Target="slide87.xml"/><Relationship Id="rId7" Type="http://schemas.openxmlformats.org/officeDocument/2006/relationships/image" Target="../media/image40.gif"/><Relationship Id="rId1" Type="http://schemas.openxmlformats.org/officeDocument/2006/relationships/slideLayout" Target="../slideLayouts/slideLayout2.xml"/><Relationship Id="rId2" Type="http://schemas.openxmlformats.org/officeDocument/2006/relationships/image" Target="../media/image38.gif"/></Relationships>
</file>

<file path=ppt/slides/_rels/slide87.xml.rels><?xml version="1.0" encoding="UTF-8" standalone="yes"?>
<Relationships xmlns="http://schemas.openxmlformats.org/package/2006/relationships"><Relationship Id="rId3" Type="http://schemas.openxmlformats.org/officeDocument/2006/relationships/slide" Target="slide86.xml"/><Relationship Id="rId4" Type="http://schemas.openxmlformats.org/officeDocument/2006/relationships/slide" Target="slide88.xml"/><Relationship Id="rId5" Type="http://schemas.openxmlformats.org/officeDocument/2006/relationships/image" Target="../media/image41.gif"/><Relationship Id="rId6" Type="http://schemas.openxmlformats.org/officeDocument/2006/relationships/image" Target="../media/image42.gif"/><Relationship Id="rId7" Type="http://schemas.openxmlformats.org/officeDocument/2006/relationships/image" Target="../media/image43.gif"/><Relationship Id="rId8" Type="http://schemas.openxmlformats.org/officeDocument/2006/relationships/image" Target="../media/image44.gif"/><Relationship Id="rId1" Type="http://schemas.openxmlformats.org/officeDocument/2006/relationships/slideLayout" Target="../slideLayouts/slideLayout2.xml"/><Relationship Id="rId2" Type="http://schemas.openxmlformats.org/officeDocument/2006/relationships/slide" Target="slide78.xml"/></Relationships>
</file>

<file path=ppt/slides/_rels/slide88.xml.rels><?xml version="1.0" encoding="UTF-8" standalone="yes"?>
<Relationships xmlns="http://schemas.openxmlformats.org/package/2006/relationships"><Relationship Id="rId3" Type="http://schemas.openxmlformats.org/officeDocument/2006/relationships/slide" Target="slide87.xml"/><Relationship Id="rId4" Type="http://schemas.openxmlformats.org/officeDocument/2006/relationships/slide" Target="slide90.xml"/><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slide" Target="slide7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71.xml"/><Relationship Id="rId4" Type="http://schemas.openxmlformats.org/officeDocument/2006/relationships/slide" Target="slide91.xml"/><Relationship Id="rId5" Type="http://schemas.openxmlformats.org/officeDocument/2006/relationships/slide" Target="slide88.xml"/><Relationship Id="rId6" Type="http://schemas.openxmlformats.org/officeDocument/2006/relationships/slide" Target="slide76.xml"/><Relationship Id="rId1" Type="http://schemas.openxmlformats.org/officeDocument/2006/relationships/slideLayout" Target="../slideLayouts/slideLayout2.xml"/><Relationship Id="rId2" Type="http://schemas.openxmlformats.org/officeDocument/2006/relationships/slide" Target="slide68.xml"/></Relationships>
</file>

<file path=ppt/slides/_rels/slide91.xml.rels><?xml version="1.0" encoding="UTF-8" standalone="yes"?>
<Relationships xmlns="http://schemas.openxmlformats.org/package/2006/relationships"><Relationship Id="rId3" Type="http://schemas.openxmlformats.org/officeDocument/2006/relationships/slide" Target="slide76.xml"/><Relationship Id="rId4" Type="http://schemas.openxmlformats.org/officeDocument/2006/relationships/slide" Target="slide90.xml"/><Relationship Id="rId5" Type="http://schemas.openxmlformats.org/officeDocument/2006/relationships/slide" Target="slide92.xml"/><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2.xml.rels><?xml version="1.0" encoding="UTF-8" standalone="yes"?>
<Relationships xmlns="http://schemas.openxmlformats.org/package/2006/relationships"><Relationship Id="rId3" Type="http://schemas.openxmlformats.org/officeDocument/2006/relationships/slide" Target="slide76.xml"/><Relationship Id="rId4" Type="http://schemas.openxmlformats.org/officeDocument/2006/relationships/slide" Target="slide9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3.xml.rels><?xml version="1.0" encoding="UTF-8" standalone="yes"?>
<Relationships xmlns="http://schemas.openxmlformats.org/package/2006/relationships"><Relationship Id="rId3" Type="http://schemas.openxmlformats.org/officeDocument/2006/relationships/image" Target="../media/image49.gif"/><Relationship Id="rId4" Type="http://schemas.openxmlformats.org/officeDocument/2006/relationships/slide" Target="slide78.xml"/><Relationship Id="rId5" Type="http://schemas.openxmlformats.org/officeDocument/2006/relationships/slide" Target="slide85.xml"/><Relationship Id="rId6" Type="http://schemas.openxmlformats.org/officeDocument/2006/relationships/slide" Target="slide94.xml"/><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8.xml"/><Relationship Id="rId3" Type="http://schemas.openxmlformats.org/officeDocument/2006/relationships/slide" Target="slide9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Science</a:t>
            </a:r>
            <a:endParaRPr lang="en-US" dirty="0"/>
          </a:p>
        </p:txBody>
      </p:sp>
      <p:sp>
        <p:nvSpPr>
          <p:cNvPr id="3" name="Subtitle 2"/>
          <p:cNvSpPr>
            <a:spLocks noGrp="1"/>
          </p:cNvSpPr>
          <p:nvPr>
            <p:ph type="subTitle" idx="1"/>
          </p:nvPr>
        </p:nvSpPr>
        <p:spPr/>
        <p:txBody>
          <a:bodyPr/>
          <a:lstStyle/>
          <a:p>
            <a:r>
              <a:rPr lang="en-US" dirty="0" smtClean="0"/>
              <a:t>presentation by Alena </a:t>
            </a:r>
            <a:r>
              <a:rPr lang="en-US" dirty="0" err="1" smtClean="0"/>
              <a:t>Mclucas</a:t>
            </a:r>
            <a:endParaRPr lang="en-US" dirty="0"/>
          </a:p>
        </p:txBody>
      </p:sp>
    </p:spTree>
    <p:extLst>
      <p:ext uri="{BB962C8B-B14F-4D97-AF65-F5344CB8AC3E}">
        <p14:creationId xmlns:p14="http://schemas.microsoft.com/office/powerpoint/2010/main" val="1169129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Categorical</a:t>
            </a:r>
            <a:endParaRPr lang="en-US" dirty="0"/>
          </a:p>
        </p:txBody>
      </p:sp>
      <p:sp>
        <p:nvSpPr>
          <p:cNvPr id="3" name="Content Placeholder 2"/>
          <p:cNvSpPr>
            <a:spLocks noGrp="1"/>
          </p:cNvSpPr>
          <p:nvPr>
            <p:ph idx="1"/>
          </p:nvPr>
        </p:nvSpPr>
        <p:spPr/>
        <p:txBody>
          <a:bodyPr>
            <a:normAutofit/>
          </a:bodyPr>
          <a:lstStyle/>
          <a:p>
            <a:r>
              <a:rPr lang="en-US" dirty="0" smtClean="0"/>
              <a:t>Categorical</a:t>
            </a:r>
            <a:r>
              <a:rPr lang="en-US" b="0" dirty="0" smtClean="0"/>
              <a:t> variables are also know as </a:t>
            </a:r>
            <a:r>
              <a:rPr lang="en-US" dirty="0" smtClean="0"/>
              <a:t>discrete</a:t>
            </a:r>
            <a:r>
              <a:rPr lang="en-US" b="0" dirty="0" smtClean="0"/>
              <a:t> or </a:t>
            </a:r>
            <a:r>
              <a:rPr lang="en-US" dirty="0" smtClean="0"/>
              <a:t>qualitative</a:t>
            </a:r>
            <a:r>
              <a:rPr lang="en-US" b="0" dirty="0"/>
              <a:t> </a:t>
            </a:r>
            <a:r>
              <a:rPr lang="en-US" b="0" dirty="0" smtClean="0"/>
              <a:t>variables.</a:t>
            </a:r>
          </a:p>
          <a:p>
            <a:r>
              <a:rPr lang="en-US" b="0" dirty="0" smtClean="0"/>
              <a:t>They may be strings or integers, but they do not have an intrinsic order. Beware of ordinal categorical variables, which can be ordered but can’t be analyzed as continuous variables because they do not have an intrinsic order (i.e. survey results with answer like “Agree”, “Somewhat agree”, “Neutral”, “Somewhat disagree”, “Disagree”).</a:t>
            </a:r>
          </a:p>
          <a:p>
            <a:r>
              <a:rPr lang="en-US" b="0" dirty="0" smtClean="0"/>
              <a:t>Count and year variables exist on intervals which make them categorical variables. In some exceptions, if there are a large number of years they may be considered continuous.</a:t>
            </a:r>
            <a:endParaRPr lang="en-US" dirty="0"/>
          </a:p>
        </p:txBody>
      </p:sp>
    </p:spTree>
    <p:extLst>
      <p:ext uri="{BB962C8B-B14F-4D97-AF65-F5344CB8AC3E}">
        <p14:creationId xmlns:p14="http://schemas.microsoft.com/office/powerpoint/2010/main" val="7404997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Regression</a:t>
            </a:r>
            <a:endParaRPr lang="en-US" dirty="0"/>
          </a:p>
        </p:txBody>
      </p:sp>
      <p:pic>
        <p:nvPicPr>
          <p:cNvPr id="5" name="Picture 4" descr="Screen Shot 2016-11-21 at 7.58.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83" y="2200573"/>
            <a:ext cx="7620000" cy="2705100"/>
          </a:xfrm>
          <a:prstGeom prst="rect">
            <a:avLst/>
          </a:prstGeom>
        </p:spPr>
      </p:pic>
    </p:spTree>
    <p:extLst>
      <p:ext uri="{BB962C8B-B14F-4D97-AF65-F5344CB8AC3E}">
        <p14:creationId xmlns:p14="http://schemas.microsoft.com/office/powerpoint/2010/main" val="3929744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R^2</a:t>
            </a:r>
            <a:endParaRPr lang="en-US" dirty="0"/>
          </a:p>
        </p:txBody>
      </p:sp>
      <p:pic>
        <p:nvPicPr>
          <p:cNvPr id="4" name="Picture 3" descr="Screen Shot 2016-11-22 at 11.51.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44" y="2106485"/>
            <a:ext cx="8701310" cy="3473134"/>
          </a:xfrm>
          <a:prstGeom prst="rect">
            <a:avLst/>
          </a:prstGeom>
        </p:spPr>
      </p:pic>
    </p:spTree>
    <p:extLst>
      <p:ext uri="{BB962C8B-B14F-4D97-AF65-F5344CB8AC3E}">
        <p14:creationId xmlns:p14="http://schemas.microsoft.com/office/powerpoint/2010/main" val="10115740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R^2 Problem</a:t>
            </a:r>
            <a:endParaRPr lang="en-US" dirty="0"/>
          </a:p>
        </p:txBody>
      </p:sp>
      <p:pic>
        <p:nvPicPr>
          <p:cNvPr id="4" name="Picture 3" descr="Screen Shot 2016-11-22 at 12.03.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32" y="1810727"/>
            <a:ext cx="8687982" cy="3850126"/>
          </a:xfrm>
          <a:prstGeom prst="rect">
            <a:avLst/>
          </a:prstGeom>
        </p:spPr>
      </p:pic>
    </p:spTree>
    <p:extLst>
      <p:ext uri="{BB962C8B-B14F-4D97-AF65-F5344CB8AC3E}">
        <p14:creationId xmlns:p14="http://schemas.microsoft.com/office/powerpoint/2010/main" val="42624739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Adjusted R^2</a:t>
            </a:r>
            <a:endParaRPr lang="en-US" dirty="0"/>
          </a:p>
        </p:txBody>
      </p:sp>
      <p:pic>
        <p:nvPicPr>
          <p:cNvPr id="4" name="Picture 3" descr="Screen Shot 2016-11-22 at 12.05.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932" y="2187662"/>
            <a:ext cx="5885260" cy="3027188"/>
          </a:xfrm>
          <a:prstGeom prst="rect">
            <a:avLst/>
          </a:prstGeom>
        </p:spPr>
      </p:pic>
    </p:spTree>
    <p:extLst>
      <p:ext uri="{BB962C8B-B14F-4D97-AF65-F5344CB8AC3E}">
        <p14:creationId xmlns:p14="http://schemas.microsoft.com/office/powerpoint/2010/main" val="9677914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Coefficients</a:t>
            </a:r>
            <a:endParaRPr lang="en-US" dirty="0"/>
          </a:p>
        </p:txBody>
      </p:sp>
      <p:sp>
        <p:nvSpPr>
          <p:cNvPr id="3" name="Content Placeholder 2"/>
          <p:cNvSpPr>
            <a:spLocks noGrp="1"/>
          </p:cNvSpPr>
          <p:nvPr>
            <p:ph idx="1"/>
          </p:nvPr>
        </p:nvSpPr>
        <p:spPr/>
        <p:txBody>
          <a:bodyPr/>
          <a:lstStyle/>
          <a:p>
            <a:r>
              <a:rPr lang="en-US" b="0" dirty="0" smtClean="0"/>
              <a:t>For every unit increase of the independent variable, the dependent variable increases by the coefficient.</a:t>
            </a:r>
          </a:p>
          <a:p>
            <a:r>
              <a:rPr lang="en-US" b="0" dirty="0" smtClean="0"/>
              <a:t>Be aware, the units of each variable may be very different. So, making a more sweeping assumption about which variable has a greater impact wouldn’t make sense unless the two compared variables are on the same scale.</a:t>
            </a:r>
            <a:endParaRPr lang="en-US" b="0" dirty="0"/>
          </a:p>
        </p:txBody>
      </p:sp>
    </p:spTree>
    <p:extLst>
      <p:ext uri="{BB962C8B-B14F-4D97-AF65-F5344CB8AC3E}">
        <p14:creationId xmlns:p14="http://schemas.microsoft.com/office/powerpoint/2010/main" val="8147729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400" dirty="0" smtClean="0"/>
              <a:t>Classification</a:t>
            </a:r>
            <a:endParaRPr lang="en-US" sz="6400" dirty="0"/>
          </a:p>
        </p:txBody>
      </p:sp>
    </p:spTree>
    <p:extLst>
      <p:ext uri="{BB962C8B-B14F-4D97-AF65-F5344CB8AC3E}">
        <p14:creationId xmlns:p14="http://schemas.microsoft.com/office/powerpoint/2010/main" val="36424362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a:xfrm>
            <a:off x="457200" y="1752600"/>
            <a:ext cx="7620000" cy="1705953"/>
          </a:xfrm>
        </p:spPr>
        <p:txBody>
          <a:bodyPr/>
          <a:lstStyle/>
          <a:p>
            <a:r>
              <a:rPr lang="en-US" b="0" dirty="0" smtClean="0"/>
              <a:t>In a </a:t>
            </a:r>
            <a:r>
              <a:rPr lang="en-US" dirty="0" smtClean="0"/>
              <a:t>classification</a:t>
            </a:r>
            <a:r>
              <a:rPr lang="en-US" b="0" dirty="0" smtClean="0"/>
              <a:t> problem, y-values are discrete. This means they can take either a binary classification (negative and positive) or multiple classes.</a:t>
            </a:r>
          </a:p>
          <a:p>
            <a:pPr algn="ctr"/>
            <a:r>
              <a:rPr lang="en-US" b="0" dirty="0" smtClean="0"/>
              <a:t>or</a:t>
            </a:r>
          </a:p>
        </p:txBody>
      </p:sp>
      <p:pic>
        <p:nvPicPr>
          <p:cNvPr id="4" name="Picture 3" descr="CodeCogsEqn (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546" y="2822032"/>
            <a:ext cx="1603956" cy="412612"/>
          </a:xfrm>
          <a:prstGeom prst="rect">
            <a:avLst/>
          </a:prstGeom>
        </p:spPr>
      </p:pic>
      <p:pic>
        <p:nvPicPr>
          <p:cNvPr id="5" name="Picture 4" descr="CodeCogsEqn (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978" y="2822032"/>
            <a:ext cx="2505419" cy="412725"/>
          </a:xfrm>
          <a:prstGeom prst="rect">
            <a:avLst/>
          </a:prstGeom>
        </p:spPr>
      </p:pic>
      <p:sp>
        <p:nvSpPr>
          <p:cNvPr id="6" name="Content Placeholder 2"/>
          <p:cNvSpPr txBox="1">
            <a:spLocks/>
          </p:cNvSpPr>
          <p:nvPr/>
        </p:nvSpPr>
        <p:spPr>
          <a:xfrm>
            <a:off x="310768" y="5451185"/>
            <a:ext cx="8039423" cy="939032"/>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dirty="0" smtClean="0">
                <a:hlinkClick r:id="rId4" action="ppaction://hlinksldjump"/>
              </a:rPr>
              <a:t>Model</a:t>
            </a:r>
            <a:r>
              <a:rPr lang="en-US" dirty="0" smtClean="0"/>
              <a:t>     </a:t>
            </a:r>
            <a:r>
              <a:rPr lang="en-US" dirty="0" smtClean="0">
                <a:hlinkClick r:id="rId5" action="ppaction://hlinksldjump"/>
              </a:rPr>
              <a:t>Cost Function</a:t>
            </a:r>
            <a:r>
              <a:rPr lang="en-US" dirty="0" smtClean="0"/>
              <a:t>     Optimization Algorithms</a:t>
            </a:r>
          </a:p>
          <a:p>
            <a:pPr algn="ctr"/>
            <a:r>
              <a:rPr lang="en-US" dirty="0" smtClean="0"/>
              <a:t>Multiclass Classification    Overfitting    Regularization</a:t>
            </a:r>
            <a:endParaRPr lang="en-US" dirty="0"/>
          </a:p>
        </p:txBody>
      </p:sp>
      <p:sp>
        <p:nvSpPr>
          <p:cNvPr id="7" name="Rounded Rectangle 6"/>
          <p:cNvSpPr/>
          <p:nvPr/>
        </p:nvSpPr>
        <p:spPr>
          <a:xfrm>
            <a:off x="2403350" y="3409020"/>
            <a:ext cx="4383385" cy="1829710"/>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2412118" y="3429680"/>
            <a:ext cx="2223714" cy="1809050"/>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t>Key</a:t>
            </a:r>
          </a:p>
          <a:p>
            <a:pPr>
              <a:spcAft>
                <a:spcPts val="0"/>
              </a:spcAft>
            </a:pPr>
            <a:r>
              <a:rPr lang="en-US" sz="1200" b="0" dirty="0" smtClean="0"/>
              <a:t>m </a:t>
            </a:r>
            <a:r>
              <a:rPr lang="en-US" sz="1200" b="0" dirty="0" smtClean="0">
                <a:solidFill>
                  <a:schemeClr val="accent4"/>
                </a:solidFill>
              </a:rPr>
              <a:t>– number of training examples</a:t>
            </a:r>
          </a:p>
          <a:p>
            <a:pPr>
              <a:spcAft>
                <a:spcPts val="0"/>
              </a:spcAft>
            </a:pPr>
            <a:r>
              <a:rPr lang="en-US" sz="1200" b="0" dirty="0" smtClean="0"/>
              <a:t>n</a:t>
            </a:r>
            <a:r>
              <a:rPr lang="en-US" sz="1200" b="0" dirty="0" smtClean="0">
                <a:solidFill>
                  <a:schemeClr val="accent4"/>
                </a:solidFill>
              </a:rPr>
              <a:t> – number of features</a:t>
            </a:r>
          </a:p>
          <a:p>
            <a:pPr>
              <a:spcAft>
                <a:spcPts val="0"/>
              </a:spcAft>
            </a:pPr>
            <a:r>
              <a:rPr lang="en-US" sz="1200" b="0" dirty="0" smtClean="0"/>
              <a:t>x </a:t>
            </a:r>
            <a:r>
              <a:rPr lang="en-US" sz="1200" b="0" dirty="0" smtClean="0">
                <a:solidFill>
                  <a:srgbClr val="989AAC"/>
                </a:solidFill>
              </a:rPr>
              <a:t>– features/input variables</a:t>
            </a:r>
          </a:p>
          <a:p>
            <a:pPr>
              <a:spcAft>
                <a:spcPts val="0"/>
              </a:spcAft>
            </a:pPr>
            <a:r>
              <a:rPr lang="en-US" sz="1200" b="0" dirty="0" smtClean="0"/>
              <a:t>y </a:t>
            </a:r>
            <a:r>
              <a:rPr lang="en-US" sz="1200" b="0" dirty="0" smtClean="0">
                <a:solidFill>
                  <a:srgbClr val="989AAC"/>
                </a:solidFill>
              </a:rPr>
              <a:t>– target/output variable</a:t>
            </a:r>
          </a:p>
          <a:p>
            <a:pPr>
              <a:spcAft>
                <a:spcPts val="0"/>
              </a:spcAft>
            </a:pPr>
            <a:r>
              <a:rPr lang="en-US" sz="1200" b="0" dirty="0" smtClean="0"/>
              <a:t>(</a:t>
            </a:r>
            <a:r>
              <a:rPr lang="en-US" sz="1200" b="0" dirty="0" err="1" smtClean="0"/>
              <a:t>x,y</a:t>
            </a:r>
            <a:r>
              <a:rPr lang="en-US" sz="1200" b="0" dirty="0" smtClean="0"/>
              <a:t>) </a:t>
            </a:r>
            <a:r>
              <a:rPr lang="en-US" sz="1200" b="0" dirty="0" smtClean="0">
                <a:solidFill>
                  <a:srgbClr val="989AAC"/>
                </a:solidFill>
              </a:rPr>
              <a:t>– one training example</a:t>
            </a:r>
          </a:p>
          <a:p>
            <a:pPr>
              <a:spcAft>
                <a:spcPts val="0"/>
              </a:spcAft>
            </a:pPr>
            <a:r>
              <a:rPr lang="en-US" sz="1200" b="0" dirty="0" err="1" smtClean="0"/>
              <a:t>x</a:t>
            </a:r>
            <a:r>
              <a:rPr lang="en-US" sz="1200" b="0" baseline="30000" dirty="0" err="1" smtClean="0"/>
              <a:t>i</a:t>
            </a:r>
            <a:r>
              <a:rPr lang="en-US" sz="1200" b="0" dirty="0" err="1" smtClean="0"/>
              <a:t>,y</a:t>
            </a:r>
            <a:r>
              <a:rPr lang="en-US" sz="1200" b="0" baseline="30000" dirty="0" err="1" smtClean="0"/>
              <a:t>i</a:t>
            </a:r>
            <a:r>
              <a:rPr lang="en-US" sz="1200" b="0" dirty="0" smtClean="0"/>
              <a:t> </a:t>
            </a:r>
            <a:r>
              <a:rPr lang="en-US" sz="1200" b="0" dirty="0" smtClean="0">
                <a:solidFill>
                  <a:srgbClr val="989AAC"/>
                </a:solidFill>
              </a:rPr>
              <a:t>– </a:t>
            </a:r>
            <a:r>
              <a:rPr lang="en-US" sz="1200" b="0" i="1" dirty="0" err="1" smtClean="0">
                <a:solidFill>
                  <a:srgbClr val="989AAC"/>
                </a:solidFill>
              </a:rPr>
              <a:t>i</a:t>
            </a:r>
            <a:r>
              <a:rPr lang="en-US" sz="1200" b="0" i="1" baseline="30000" dirty="0" err="1" smtClean="0">
                <a:solidFill>
                  <a:srgbClr val="989AAC"/>
                </a:solidFill>
              </a:rPr>
              <a:t>th</a:t>
            </a:r>
            <a:r>
              <a:rPr lang="en-US" sz="1200" b="0" dirty="0" smtClean="0">
                <a:solidFill>
                  <a:srgbClr val="989AAC"/>
                </a:solidFill>
              </a:rPr>
              <a:t> training example</a:t>
            </a:r>
          </a:p>
        </p:txBody>
      </p:sp>
      <p:sp>
        <p:nvSpPr>
          <p:cNvPr id="9" name="Content Placeholder 2"/>
          <p:cNvSpPr txBox="1">
            <a:spLocks/>
          </p:cNvSpPr>
          <p:nvPr/>
        </p:nvSpPr>
        <p:spPr>
          <a:xfrm>
            <a:off x="4563021" y="3429680"/>
            <a:ext cx="2223714" cy="180905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smtClean="0"/>
          </a:p>
          <a:p>
            <a:pPr>
              <a:spcAft>
                <a:spcPts val="0"/>
              </a:spcAft>
            </a:pPr>
            <a:r>
              <a:rPr lang="en-US" sz="1100" b="0" dirty="0" err="1" smtClean="0"/>
              <a:t>x</a:t>
            </a:r>
            <a:r>
              <a:rPr lang="en-US" sz="1100" b="0" baseline="-25000" dirty="0" err="1" smtClean="0"/>
              <a:t>j</a:t>
            </a:r>
            <a:r>
              <a:rPr lang="en-US" sz="1100" b="0" baseline="30000" dirty="0" err="1" smtClean="0"/>
              <a:t>i</a:t>
            </a:r>
            <a:r>
              <a:rPr lang="en-US" sz="1100" b="0" baseline="30000" dirty="0" smtClean="0"/>
              <a:t> </a:t>
            </a:r>
            <a:r>
              <a:rPr lang="en-US" sz="1100" b="0" dirty="0" smtClean="0">
                <a:solidFill>
                  <a:schemeClr val="accent4"/>
                </a:solidFill>
              </a:rPr>
              <a:t>– value of feature </a:t>
            </a:r>
            <a:r>
              <a:rPr lang="en-US" sz="1100" b="0" i="1" dirty="0" smtClean="0">
                <a:solidFill>
                  <a:schemeClr val="accent4"/>
                </a:solidFill>
              </a:rPr>
              <a:t>j</a:t>
            </a:r>
            <a:r>
              <a:rPr lang="en-US" sz="1100" b="0" dirty="0" smtClean="0">
                <a:solidFill>
                  <a:schemeClr val="accent4"/>
                </a:solidFill>
              </a:rPr>
              <a:t> in </a:t>
            </a:r>
            <a:r>
              <a:rPr lang="en-US" sz="1100" b="0" i="1" dirty="0" err="1" smtClean="0">
                <a:solidFill>
                  <a:schemeClr val="accent4"/>
                </a:solidFill>
              </a:rPr>
              <a:t>i</a:t>
            </a:r>
            <a:r>
              <a:rPr lang="en-US" sz="1100" b="0" i="1" baseline="30000" dirty="0" err="1" smtClean="0">
                <a:solidFill>
                  <a:schemeClr val="accent4"/>
                </a:solidFill>
              </a:rPr>
              <a:t>th</a:t>
            </a:r>
            <a:r>
              <a:rPr lang="en-US" sz="1100" b="0" dirty="0" smtClean="0">
                <a:solidFill>
                  <a:schemeClr val="accent4"/>
                </a:solidFill>
              </a:rPr>
              <a:t> training example </a:t>
            </a:r>
          </a:p>
          <a:p>
            <a:pPr>
              <a:spcAft>
                <a:spcPts val="0"/>
              </a:spcAft>
            </a:pPr>
            <a:r>
              <a:rPr lang="en-US" sz="1100" b="0" dirty="0" smtClean="0"/>
              <a:t>h </a:t>
            </a:r>
            <a:r>
              <a:rPr lang="en-US" sz="1100" b="0" dirty="0">
                <a:solidFill>
                  <a:srgbClr val="989AAC"/>
                </a:solidFill>
              </a:rPr>
              <a:t>– </a:t>
            </a:r>
            <a:r>
              <a:rPr lang="en-US" sz="1100" b="0" dirty="0" smtClean="0">
                <a:solidFill>
                  <a:srgbClr val="989AAC"/>
                </a:solidFill>
              </a:rPr>
              <a:t>hypothesis</a:t>
            </a:r>
            <a:endParaRPr lang="en-US" sz="1100" b="0" dirty="0" smtClean="0"/>
          </a:p>
          <a:p>
            <a:pPr>
              <a:spcAft>
                <a:spcPts val="0"/>
              </a:spcAft>
            </a:pPr>
            <a:r>
              <a:rPr lang="en-US" sz="1100" b="0" u="sng" dirty="0" smtClean="0"/>
              <a:t>theta</a:t>
            </a:r>
            <a:r>
              <a:rPr lang="en-US" sz="1100" b="0" dirty="0" smtClean="0"/>
              <a:t> </a:t>
            </a:r>
            <a:r>
              <a:rPr lang="en-US" sz="1100" b="0" dirty="0" smtClean="0">
                <a:solidFill>
                  <a:schemeClr val="accent4"/>
                </a:solidFill>
              </a:rPr>
              <a:t>– parameters that provide different hypothesis/predicted y-values</a:t>
            </a:r>
          </a:p>
          <a:p>
            <a:pPr>
              <a:spcAft>
                <a:spcPts val="0"/>
              </a:spcAft>
            </a:pPr>
            <a:r>
              <a:rPr lang="en-US" sz="1100" b="0" u="sng" dirty="0" smtClean="0"/>
              <a:t>J(theta)</a:t>
            </a:r>
            <a:r>
              <a:rPr lang="en-US" sz="1100" b="0" u="sng" dirty="0" smtClean="0">
                <a:solidFill>
                  <a:schemeClr val="accent4"/>
                </a:solidFill>
              </a:rPr>
              <a:t> </a:t>
            </a:r>
            <a:r>
              <a:rPr lang="en-US" sz="1100" b="0" dirty="0" smtClean="0">
                <a:solidFill>
                  <a:schemeClr val="accent4"/>
                </a:solidFill>
              </a:rPr>
              <a:t>– cost of theta</a:t>
            </a:r>
          </a:p>
        </p:txBody>
      </p:sp>
    </p:spTree>
    <p:extLst>
      <p:ext uri="{BB962C8B-B14F-4D97-AF65-F5344CB8AC3E}">
        <p14:creationId xmlns:p14="http://schemas.microsoft.com/office/powerpoint/2010/main" val="871953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 Classification</a:t>
            </a:r>
            <a:endParaRPr lang="en-US" dirty="0"/>
          </a:p>
        </p:txBody>
      </p:sp>
      <p:pic>
        <p:nvPicPr>
          <p:cNvPr id="4" name="Picture 3" descr="cost-function-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188" y="2026798"/>
            <a:ext cx="5229947" cy="2147782"/>
          </a:xfrm>
          <a:prstGeom prst="rect">
            <a:avLst/>
          </a:prstGeom>
        </p:spPr>
      </p:pic>
      <p:pic>
        <p:nvPicPr>
          <p:cNvPr id="5" name="Picture 4" descr="hypothesis-representatio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610" y="3833789"/>
            <a:ext cx="5829300" cy="2870200"/>
          </a:xfrm>
          <a:prstGeom prst="rect">
            <a:avLst/>
          </a:prstGeom>
        </p:spPr>
      </p:pic>
    </p:spTree>
    <p:extLst>
      <p:ext uri="{BB962C8B-B14F-4D97-AF65-F5344CB8AC3E}">
        <p14:creationId xmlns:p14="http://schemas.microsoft.com/office/powerpoint/2010/main" val="9035599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p:txBody>
          <a:bodyPr/>
          <a:lstStyle/>
          <a:p>
            <a:r>
              <a:rPr lang="en-US" dirty="0" smtClean="0"/>
              <a:t>Unsupervised learning</a:t>
            </a:r>
            <a:r>
              <a:rPr lang="en-US" b="0" dirty="0" smtClean="0"/>
              <a:t> occurs when we do not have y</a:t>
            </a:r>
            <a:r>
              <a:rPr lang="en-US" b="0" smtClean="0"/>
              <a:t>-labels </a:t>
            </a:r>
            <a:r>
              <a:rPr lang="en-US" b="0" dirty="0" smtClean="0"/>
              <a:t>and therefore do not have an explicit way to handle the data. You must find its structure.</a:t>
            </a:r>
          </a:p>
          <a:p>
            <a:endParaRPr lang="en-US" b="0" dirty="0"/>
          </a:p>
          <a:p>
            <a:r>
              <a:rPr lang="en-US" dirty="0" smtClean="0"/>
              <a:t>Clustering</a:t>
            </a:r>
            <a:endParaRPr lang="en-US" dirty="0"/>
          </a:p>
        </p:txBody>
      </p:sp>
    </p:spTree>
    <p:extLst>
      <p:ext uri="{BB962C8B-B14F-4D97-AF65-F5344CB8AC3E}">
        <p14:creationId xmlns:p14="http://schemas.microsoft.com/office/powerpoint/2010/main" val="135588771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Communicate and Visualize Results</a:t>
            </a:r>
            <a:endParaRPr lang="en-US" dirty="0"/>
          </a:p>
        </p:txBody>
      </p:sp>
      <p:sp>
        <p:nvSpPr>
          <p:cNvPr id="3" name="Content Placeholder 2"/>
          <p:cNvSpPr>
            <a:spLocks noGrp="1"/>
          </p:cNvSpPr>
          <p:nvPr>
            <p:ph idx="1"/>
          </p:nvPr>
        </p:nvSpPr>
        <p:spPr/>
        <p:txBody>
          <a:bodyPr/>
          <a:lstStyle/>
          <a:p>
            <a:r>
              <a:rPr lang="en-US" b="0" dirty="0" smtClean="0"/>
              <a:t>This could include:</a:t>
            </a:r>
          </a:p>
          <a:p>
            <a:pPr marL="342900" indent="-342900">
              <a:buFont typeface="Arial"/>
              <a:buChar char="•"/>
            </a:pPr>
            <a:r>
              <a:rPr lang="en-US" b="0" dirty="0" smtClean="0"/>
              <a:t>Paper</a:t>
            </a:r>
          </a:p>
          <a:p>
            <a:pPr marL="342900" indent="-342900">
              <a:buFont typeface="Arial"/>
              <a:buChar char="•"/>
            </a:pPr>
            <a:r>
              <a:rPr lang="en-US" b="0" dirty="0" smtClean="0"/>
              <a:t>Presentation</a:t>
            </a:r>
          </a:p>
          <a:p>
            <a:pPr marL="342900" indent="-342900">
              <a:buFont typeface="Arial"/>
              <a:buChar char="•"/>
            </a:pPr>
            <a:r>
              <a:rPr lang="en-US" b="0" dirty="0" smtClean="0"/>
              <a:t>PDF</a:t>
            </a:r>
          </a:p>
          <a:p>
            <a:pPr marL="342900" indent="-342900">
              <a:buFont typeface="Arial"/>
              <a:buChar char="•"/>
            </a:pPr>
            <a:r>
              <a:rPr lang="en-US" b="0" dirty="0" smtClean="0"/>
              <a:t>Visualizations and conclusions</a:t>
            </a:r>
          </a:p>
          <a:p>
            <a:pPr marL="342900" indent="-342900">
              <a:buFont typeface="Arial"/>
              <a:buChar char="•"/>
            </a:pPr>
            <a:r>
              <a:rPr lang="en-US" b="0" dirty="0" smtClean="0"/>
              <a:t>Ensuring results are in the right hands</a:t>
            </a:r>
          </a:p>
          <a:p>
            <a:pPr marL="342900" indent="-342900">
              <a:buFont typeface="Arial"/>
              <a:buChar char="•"/>
            </a:pPr>
            <a:r>
              <a:rPr lang="en-US" b="0" dirty="0" smtClean="0"/>
              <a:t>Following up on implementations impacted by the results</a:t>
            </a:r>
            <a:endParaRPr lang="en-US" b="0" dirty="0"/>
          </a:p>
        </p:txBody>
      </p:sp>
    </p:spTree>
    <p:extLst>
      <p:ext uri="{BB962C8B-B14F-4D97-AF65-F5344CB8AC3E}">
        <p14:creationId xmlns:p14="http://schemas.microsoft.com/office/powerpoint/2010/main" val="2017156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Univariate Analysis</a:t>
            </a:r>
            <a:endParaRPr lang="en-US" dirty="0"/>
          </a:p>
        </p:txBody>
      </p:sp>
      <p:sp>
        <p:nvSpPr>
          <p:cNvPr id="3" name="Content Placeholder 2"/>
          <p:cNvSpPr>
            <a:spLocks noGrp="1"/>
          </p:cNvSpPr>
          <p:nvPr>
            <p:ph idx="1"/>
          </p:nvPr>
        </p:nvSpPr>
        <p:spPr/>
        <p:txBody>
          <a:bodyPr/>
          <a:lstStyle/>
          <a:p>
            <a:r>
              <a:rPr lang="en-US" dirty="0" smtClean="0"/>
              <a:t>Univariate analysis </a:t>
            </a:r>
            <a:r>
              <a:rPr lang="en-US" b="0" dirty="0" smtClean="0"/>
              <a:t>is the statistical analysis of a single variable. Continuous and categorical variables are analyzed in different ways.</a:t>
            </a:r>
          </a:p>
          <a:p>
            <a:r>
              <a:rPr lang="en-US" b="0" dirty="0" smtClean="0"/>
              <a:t>Note that continuous variables can be transformed into categorical variables through a process called binning or discretization.</a:t>
            </a:r>
            <a:r>
              <a:rPr lang="en-US" b="0" dirty="0"/>
              <a:t> </a:t>
            </a:r>
            <a:r>
              <a:rPr lang="en-US" b="0" dirty="0" smtClean="0"/>
              <a:t>Likewise, categorical variables can be transformed into continuous variables through a process called encoding. These processes may positively (or negatively) impact the predictive power of the model.</a:t>
            </a:r>
          </a:p>
        </p:txBody>
      </p:sp>
    </p:spTree>
    <p:extLst>
      <p:ext uri="{BB962C8B-B14F-4D97-AF65-F5344CB8AC3E}">
        <p14:creationId xmlns:p14="http://schemas.microsoft.com/office/powerpoint/2010/main" val="15680689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400" dirty="0" smtClean="0"/>
              <a:t>Unsupervised Learning</a:t>
            </a:r>
            <a:endParaRPr lang="en-US" sz="6400" dirty="0"/>
          </a:p>
        </p:txBody>
      </p:sp>
    </p:spTree>
    <p:extLst>
      <p:ext uri="{BB962C8B-B14F-4D97-AF65-F5344CB8AC3E}">
        <p14:creationId xmlns:p14="http://schemas.microsoft.com/office/powerpoint/2010/main" val="11115942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p:txBody>
          <a:bodyPr/>
          <a:lstStyle/>
          <a:p>
            <a:r>
              <a:rPr lang="en-US" dirty="0" smtClean="0"/>
              <a:t>Unsupervised learning</a:t>
            </a:r>
            <a:r>
              <a:rPr lang="en-US" b="0" dirty="0" smtClean="0"/>
              <a:t> allows us to approach problems with little or no idea what our results should look like. We can derive structure from data where we don’t necessarily know the effect of the variables. There is no feedback based on the prediction results.</a:t>
            </a:r>
          </a:p>
          <a:p>
            <a:endParaRPr lang="en-US" b="0" dirty="0"/>
          </a:p>
          <a:p>
            <a:r>
              <a:rPr lang="en-US" b="0" dirty="0" smtClean="0"/>
              <a:t>Clustering </a:t>
            </a:r>
            <a:r>
              <a:rPr lang="en-US" b="0" dirty="0" err="1" smtClean="0"/>
              <a:t>vs</a:t>
            </a:r>
            <a:r>
              <a:rPr lang="en-US" b="0" dirty="0" smtClean="0"/>
              <a:t> Non-clustering?</a:t>
            </a:r>
            <a:endParaRPr lang="en-US" dirty="0"/>
          </a:p>
        </p:txBody>
      </p:sp>
    </p:spTree>
    <p:extLst>
      <p:ext uri="{BB962C8B-B14F-4D97-AF65-F5344CB8AC3E}">
        <p14:creationId xmlns:p14="http://schemas.microsoft.com/office/powerpoint/2010/main" val="9747156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Dimensionality Reduction</a:t>
            </a:r>
            <a:endParaRPr lang="en-US" sz="60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0151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 Overview</a:t>
            </a:r>
            <a:endParaRPr lang="en-US" dirty="0"/>
          </a:p>
        </p:txBody>
      </p:sp>
      <p:sp>
        <p:nvSpPr>
          <p:cNvPr id="3" name="Content Placeholder 2"/>
          <p:cNvSpPr>
            <a:spLocks noGrp="1"/>
          </p:cNvSpPr>
          <p:nvPr>
            <p:ph idx="1"/>
          </p:nvPr>
        </p:nvSpPr>
        <p:spPr/>
        <p:txBody>
          <a:bodyPr/>
          <a:lstStyle/>
          <a:p>
            <a:r>
              <a:rPr lang="en-US" dirty="0" smtClean="0"/>
              <a:t>Principal component analysis (PCA)</a:t>
            </a:r>
            <a:r>
              <a:rPr lang="en-US" b="0" dirty="0" smtClean="0"/>
              <a:t> reduces the dimensionality of a dataset by compressing correlated features. It tries to find a lower dimensional surface so that the sum of squares (error) is minimized.</a:t>
            </a:r>
            <a:endParaRPr lang="en-US" dirty="0" smtClean="0"/>
          </a:p>
          <a:p>
            <a:r>
              <a:rPr lang="en-US" dirty="0" smtClean="0"/>
              <a:t>Data compression</a:t>
            </a:r>
            <a:r>
              <a:rPr lang="en-US" b="0" dirty="0" smtClean="0"/>
              <a:t> decreases the amount of data used and speeds up learning algorithms.</a:t>
            </a:r>
          </a:p>
          <a:p>
            <a:r>
              <a:rPr lang="en-US" dirty="0" smtClean="0"/>
              <a:t>Data visualization</a:t>
            </a:r>
            <a:r>
              <a:rPr lang="en-US" b="0" dirty="0" smtClean="0"/>
              <a:t> takes resulting z features and plots them to compare training examples.</a:t>
            </a:r>
          </a:p>
          <a:p>
            <a:r>
              <a:rPr lang="en-US" b="0" dirty="0" smtClean="0"/>
              <a:t>Note that PCA is not linear regression because in linear regression we are minimizing by the mean squared error (vertical) and PCA is minimizing the projection error (diagonal). There is also no dependent variable in PCA.</a:t>
            </a:r>
            <a:endParaRPr lang="en-US" dirty="0"/>
          </a:p>
        </p:txBody>
      </p:sp>
    </p:spTree>
    <p:extLst>
      <p:ext uri="{BB962C8B-B14F-4D97-AF65-F5344CB8AC3E}">
        <p14:creationId xmlns:p14="http://schemas.microsoft.com/office/powerpoint/2010/main" val="41135456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a:t>
            </a:r>
            <a:endParaRPr lang="en-US" dirty="0"/>
          </a:p>
        </p:txBody>
      </p:sp>
      <p:sp>
        <p:nvSpPr>
          <p:cNvPr id="3" name="Content Placeholder 2"/>
          <p:cNvSpPr>
            <a:spLocks noGrp="1"/>
          </p:cNvSpPr>
          <p:nvPr>
            <p:ph idx="1"/>
          </p:nvPr>
        </p:nvSpPr>
        <p:spPr>
          <a:xfrm>
            <a:off x="457200" y="1752601"/>
            <a:ext cx="7620000" cy="2953870"/>
          </a:xfrm>
        </p:spPr>
        <p:txBody>
          <a:bodyPr>
            <a:normAutofit fontScale="77500" lnSpcReduction="20000"/>
          </a:bodyPr>
          <a:lstStyle/>
          <a:p>
            <a:r>
              <a:rPr lang="en-US" b="0" dirty="0" smtClean="0"/>
              <a:t>Be sure to perform mean normalization and feature scaling before PCA. Also make sure you have not created a b0 column to 1 yet.</a:t>
            </a:r>
          </a:p>
          <a:p>
            <a:r>
              <a:rPr lang="en-US" b="0" dirty="0" smtClean="0"/>
              <a:t>Reduce from n-dimension to k-dimension: find k vectors u(1), u(2),</a:t>
            </a:r>
            <a:r>
              <a:rPr lang="is-IS" b="0" dirty="0" smtClean="0"/>
              <a:t>…,u(k) onto which to project the data so as to minimize the projection error. To do this, compute the covariance matrix:</a:t>
            </a:r>
          </a:p>
          <a:p>
            <a:endParaRPr lang="is-IS" b="0" dirty="0"/>
          </a:p>
          <a:p>
            <a:endParaRPr lang="is-IS" b="0" dirty="0" smtClean="0"/>
          </a:p>
          <a:p>
            <a:endParaRPr lang="is-IS" b="0" dirty="0"/>
          </a:p>
          <a:p>
            <a:r>
              <a:rPr lang="is-IS" b="0" dirty="0" smtClean="0"/>
              <a:t>There is another function eig(Sigma). Either way, plug Sigma into it and get matrix U with all the vectors from which we take the first k columns and calculate:</a:t>
            </a:r>
          </a:p>
          <a:p>
            <a:endParaRPr lang="en-US" b="0" dirty="0"/>
          </a:p>
        </p:txBody>
      </p:sp>
      <p:pic>
        <p:nvPicPr>
          <p:cNvPr id="4" name="Picture 3" descr="Screen Shot 2017-02-21 at 6.24.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318" y="2956120"/>
            <a:ext cx="2971800" cy="956511"/>
          </a:xfrm>
          <a:prstGeom prst="rect">
            <a:avLst/>
          </a:prstGeom>
        </p:spPr>
      </p:pic>
      <p:pic>
        <p:nvPicPr>
          <p:cNvPr id="5" name="Picture 4" descr="Screen Shot 2017-02-21 at 6.3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4444854"/>
            <a:ext cx="4975412" cy="1357513"/>
          </a:xfrm>
          <a:prstGeom prst="rect">
            <a:avLst/>
          </a:prstGeom>
        </p:spPr>
      </p:pic>
    </p:spTree>
    <p:extLst>
      <p:ext uri="{BB962C8B-B14F-4D97-AF65-F5344CB8AC3E}">
        <p14:creationId xmlns:p14="http://schemas.microsoft.com/office/powerpoint/2010/main" val="2788839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K</a:t>
            </a:r>
            <a:endParaRPr lang="en-US" dirty="0"/>
          </a:p>
        </p:txBody>
      </p:sp>
      <p:sp>
        <p:nvSpPr>
          <p:cNvPr id="3" name="Content Placeholder 2"/>
          <p:cNvSpPr>
            <a:spLocks noGrp="1"/>
          </p:cNvSpPr>
          <p:nvPr>
            <p:ph idx="1"/>
          </p:nvPr>
        </p:nvSpPr>
        <p:spPr>
          <a:xfrm>
            <a:off x="457200" y="5558118"/>
            <a:ext cx="7620000" cy="568045"/>
          </a:xfrm>
        </p:spPr>
        <p:txBody>
          <a:bodyPr/>
          <a:lstStyle/>
          <a:p>
            <a:r>
              <a:rPr lang="en-US" b="0" dirty="0" smtClean="0"/>
              <a:t>It’s also common to retain 95% of the variance.</a:t>
            </a:r>
            <a:endParaRPr lang="en-US" b="0" dirty="0"/>
          </a:p>
        </p:txBody>
      </p:sp>
      <p:pic>
        <p:nvPicPr>
          <p:cNvPr id="4" name="Picture 3" descr="Screen Shot 2017-02-22 at 8.35.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4" y="2191177"/>
            <a:ext cx="7409524" cy="3277290"/>
          </a:xfrm>
          <a:prstGeom prst="rect">
            <a:avLst/>
          </a:prstGeom>
        </p:spPr>
      </p:pic>
    </p:spTree>
    <p:extLst>
      <p:ext uri="{BB962C8B-B14F-4D97-AF65-F5344CB8AC3E}">
        <p14:creationId xmlns:p14="http://schemas.microsoft.com/office/powerpoint/2010/main" val="34177184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K - Algorithm</a:t>
            </a:r>
            <a:endParaRPr lang="en-US" dirty="0"/>
          </a:p>
        </p:txBody>
      </p:sp>
      <p:sp>
        <p:nvSpPr>
          <p:cNvPr id="3" name="Content Placeholder 2"/>
          <p:cNvSpPr>
            <a:spLocks noGrp="1"/>
          </p:cNvSpPr>
          <p:nvPr>
            <p:ph idx="1"/>
          </p:nvPr>
        </p:nvSpPr>
        <p:spPr>
          <a:xfrm>
            <a:off x="457200" y="1752601"/>
            <a:ext cx="7620000" cy="787400"/>
          </a:xfrm>
        </p:spPr>
        <p:txBody>
          <a:bodyPr/>
          <a:lstStyle/>
          <a:p>
            <a:r>
              <a:rPr lang="en-US" b="0" dirty="0" smtClean="0"/>
              <a:t>Can 1) guess and check, or 2) use S matrix to calculate more efficiently:</a:t>
            </a:r>
            <a:endParaRPr lang="en-US" b="0" dirty="0"/>
          </a:p>
        </p:txBody>
      </p:sp>
      <p:pic>
        <p:nvPicPr>
          <p:cNvPr id="4" name="Picture 3" descr="Screen Shot 2017-02-22 at 8.42.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118" y="2540001"/>
            <a:ext cx="7087432" cy="3451411"/>
          </a:xfrm>
          <a:prstGeom prst="rect">
            <a:avLst/>
          </a:prstGeom>
        </p:spPr>
      </p:pic>
    </p:spTree>
    <p:extLst>
      <p:ext uri="{BB962C8B-B14F-4D97-AF65-F5344CB8AC3E}">
        <p14:creationId xmlns:p14="http://schemas.microsoft.com/office/powerpoint/2010/main" val="27696098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lstStyle/>
          <a:p>
            <a:r>
              <a:rPr lang="en-US" b="0" dirty="0"/>
              <a:t>Be sure to perform mean normalization and feature scaling before PCA. Also make sure you have not created a b0 column to 1 yet</a:t>
            </a:r>
            <a:r>
              <a:rPr lang="en-US" b="0" dirty="0" smtClean="0"/>
              <a:t>.</a:t>
            </a:r>
          </a:p>
          <a:p>
            <a:r>
              <a:rPr lang="en-US" b="0" dirty="0" smtClean="0"/>
              <a:t>PCA should be performed on all sets (train, validate and test).</a:t>
            </a:r>
          </a:p>
          <a:p>
            <a:r>
              <a:rPr lang="en-US" b="0" dirty="0" smtClean="0"/>
              <a:t>Don’t use PCA to reduce </a:t>
            </a:r>
            <a:r>
              <a:rPr lang="en-US" b="0" dirty="0" err="1" smtClean="0"/>
              <a:t>overfitting</a:t>
            </a:r>
            <a:r>
              <a:rPr lang="en-US" b="0" dirty="0" smtClean="0"/>
              <a:t>. Use regularization instead.</a:t>
            </a:r>
          </a:p>
          <a:p>
            <a:r>
              <a:rPr lang="en-US" b="0" dirty="0" smtClean="0"/>
              <a:t>Run the learning algorithm without PCA before implementing it. Only if that doesn’t do what you want, then consider using PCA.</a:t>
            </a:r>
            <a:endParaRPr lang="en-US" b="0" dirty="0"/>
          </a:p>
        </p:txBody>
      </p:sp>
    </p:spTree>
    <p:extLst>
      <p:ext uri="{BB962C8B-B14F-4D97-AF65-F5344CB8AC3E}">
        <p14:creationId xmlns:p14="http://schemas.microsoft.com/office/powerpoint/2010/main" val="12270777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Reconstruction</a:t>
            </a:r>
            <a:endParaRPr lang="en-US" dirty="0"/>
          </a:p>
        </p:txBody>
      </p:sp>
      <p:sp>
        <p:nvSpPr>
          <p:cNvPr id="3" name="Content Placeholder 2"/>
          <p:cNvSpPr>
            <a:spLocks noGrp="1"/>
          </p:cNvSpPr>
          <p:nvPr>
            <p:ph idx="1"/>
          </p:nvPr>
        </p:nvSpPr>
        <p:spPr/>
        <p:txBody>
          <a:bodyPr/>
          <a:lstStyle/>
          <a:p>
            <a:r>
              <a:rPr lang="en-US" b="0" dirty="0" smtClean="0"/>
              <a:t>If you want to reconstruct the features derived from PCA, you can approximate them by reversing the equation:</a:t>
            </a:r>
            <a:endParaRPr lang="en-US" b="0" dirty="0"/>
          </a:p>
        </p:txBody>
      </p:sp>
      <p:pic>
        <p:nvPicPr>
          <p:cNvPr id="4" name="Picture 3" descr="Screen Shot 2017-02-21 at 10.09.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76" y="2575709"/>
            <a:ext cx="6189914" cy="2937586"/>
          </a:xfrm>
          <a:prstGeom prst="rect">
            <a:avLst/>
          </a:prstGeom>
        </p:spPr>
      </p:pic>
    </p:spTree>
    <p:extLst>
      <p:ext uri="{BB962C8B-B14F-4D97-AF65-F5344CB8AC3E}">
        <p14:creationId xmlns:p14="http://schemas.microsoft.com/office/powerpoint/2010/main" val="11299583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After Machine Learning</a:t>
            </a:r>
            <a:endParaRPr lang="en-US" sz="60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296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Continuous Variables</a:t>
            </a:r>
            <a:endParaRPr lang="en-US" dirty="0"/>
          </a:p>
        </p:txBody>
      </p:sp>
      <p:sp>
        <p:nvSpPr>
          <p:cNvPr id="3" name="Content Placeholder 2"/>
          <p:cNvSpPr>
            <a:spLocks noGrp="1"/>
          </p:cNvSpPr>
          <p:nvPr>
            <p:ph idx="1"/>
          </p:nvPr>
        </p:nvSpPr>
        <p:spPr>
          <a:xfrm>
            <a:off x="457200" y="1752600"/>
            <a:ext cx="7620000" cy="2579511"/>
          </a:xfrm>
        </p:spPr>
        <p:txBody>
          <a:bodyPr>
            <a:normAutofit fontScale="85000" lnSpcReduction="10000"/>
          </a:bodyPr>
          <a:lstStyle/>
          <a:p>
            <a:r>
              <a:rPr lang="en-US" b="0" dirty="0"/>
              <a:t>For </a:t>
            </a:r>
            <a:r>
              <a:rPr lang="en-US" dirty="0" smtClean="0"/>
              <a:t>continuous </a:t>
            </a:r>
            <a:r>
              <a:rPr lang="en-US" dirty="0"/>
              <a:t>variables</a:t>
            </a:r>
            <a:r>
              <a:rPr lang="en-US" b="0" dirty="0"/>
              <a:t>, we need to understand </a:t>
            </a:r>
            <a:r>
              <a:rPr lang="en-US" b="0" dirty="0" smtClean="0"/>
              <a:t>their </a:t>
            </a:r>
            <a:r>
              <a:rPr lang="en-US" b="0" dirty="0"/>
              <a:t>central tendency and </a:t>
            </a:r>
            <a:r>
              <a:rPr lang="en-US" b="0" dirty="0" smtClean="0"/>
              <a:t>spread/dispersion.</a:t>
            </a:r>
            <a:endParaRPr lang="en-US" b="0" dirty="0"/>
          </a:p>
          <a:p>
            <a:r>
              <a:rPr lang="en-US" b="0" dirty="0" smtClean="0"/>
              <a:t>The </a:t>
            </a:r>
            <a:r>
              <a:rPr lang="en-US" dirty="0" smtClean="0"/>
              <a:t>measures of central tendency</a:t>
            </a:r>
            <a:r>
              <a:rPr lang="en-US" b="0" dirty="0" smtClean="0"/>
              <a:t> are mean, median, mode, min, and max.</a:t>
            </a:r>
          </a:p>
          <a:p>
            <a:r>
              <a:rPr lang="en-US" b="0" dirty="0" smtClean="0"/>
              <a:t>The </a:t>
            </a:r>
            <a:r>
              <a:rPr lang="en-US" dirty="0" smtClean="0"/>
              <a:t>measures of dispersion</a:t>
            </a:r>
            <a:r>
              <a:rPr lang="en-US" b="0" dirty="0" smtClean="0"/>
              <a:t> are range, IQR, variance, standard deviation, coefficient of deviation, skew, and kurtosis.</a:t>
            </a:r>
          </a:p>
          <a:p>
            <a:r>
              <a:rPr lang="en-US" b="0" dirty="0" smtClean="0"/>
              <a:t>The visualization methods are histograms (frequency distribution) and box plots.</a:t>
            </a:r>
          </a:p>
          <a:p>
            <a:r>
              <a:rPr lang="en-US" b="0" dirty="0" smtClean="0"/>
              <a:t>This analysis is also used to highlight missing and outlier values.</a:t>
            </a:r>
            <a:endParaRPr lang="en-US" b="0" dirty="0"/>
          </a:p>
        </p:txBody>
      </p:sp>
      <p:pic>
        <p:nvPicPr>
          <p:cNvPr id="4" name="Picture 3" descr="Data_exploration_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191" y="4452560"/>
            <a:ext cx="5378022" cy="1862975"/>
          </a:xfrm>
          <a:prstGeom prst="rect">
            <a:avLst/>
          </a:prstGeom>
        </p:spPr>
      </p:pic>
    </p:spTree>
    <p:extLst>
      <p:ext uri="{BB962C8B-B14F-4D97-AF65-F5344CB8AC3E}">
        <p14:creationId xmlns:p14="http://schemas.microsoft.com/office/powerpoint/2010/main" val="5220066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Test Validate Split / Fit</a:t>
            </a:r>
            <a:endParaRPr lang="en-US" dirty="0"/>
          </a:p>
        </p:txBody>
      </p:sp>
      <p:sp>
        <p:nvSpPr>
          <p:cNvPr id="3" name="Content Placeholder 2"/>
          <p:cNvSpPr>
            <a:spLocks noGrp="1"/>
          </p:cNvSpPr>
          <p:nvPr>
            <p:ph idx="1"/>
          </p:nvPr>
        </p:nvSpPr>
        <p:spPr>
          <a:xfrm>
            <a:off x="457200" y="1752600"/>
            <a:ext cx="7620000" cy="4911165"/>
          </a:xfrm>
        </p:spPr>
        <p:txBody>
          <a:bodyPr>
            <a:normAutofit fontScale="70000" lnSpcReduction="20000"/>
          </a:bodyPr>
          <a:lstStyle/>
          <a:p>
            <a:r>
              <a:rPr lang="en-US" b="0" dirty="0"/>
              <a:t>After applying a learning algorithm to the train set</a:t>
            </a:r>
            <a:r>
              <a:rPr lang="en-US" b="0" dirty="0" smtClean="0"/>
              <a:t>, use the cross-validation set to tune the model. In the case of polynomial regression, find the polynomial degree with the least error by training each hypothesis and calculating its cross validation error.</a:t>
            </a:r>
          </a:p>
          <a:p>
            <a:r>
              <a:rPr lang="en-US" b="0" dirty="0" smtClean="0"/>
              <a:t>Then, test the model on the test set and see how well the model generalizes (or if it over/</a:t>
            </a:r>
            <a:r>
              <a:rPr lang="en-US" b="0" dirty="0" err="1" smtClean="0"/>
              <a:t>underfits</a:t>
            </a:r>
            <a:r>
              <a:rPr lang="en-US" b="0" dirty="0" smtClean="0"/>
              <a:t>) by computing the test set error.</a:t>
            </a:r>
          </a:p>
          <a:p>
            <a:endParaRPr lang="en-US" b="0" dirty="0"/>
          </a:p>
          <a:p>
            <a:endParaRPr lang="en-US" b="0" dirty="0" smtClean="0"/>
          </a:p>
          <a:p>
            <a:endParaRPr lang="en-US" b="0" dirty="0" smtClean="0"/>
          </a:p>
          <a:p>
            <a:endParaRPr lang="en-US" b="0" dirty="0"/>
          </a:p>
          <a:p>
            <a:endParaRPr lang="en-US" b="0" dirty="0" smtClean="0"/>
          </a:p>
          <a:p>
            <a:endParaRPr lang="en-US" b="0" dirty="0"/>
          </a:p>
          <a:p>
            <a:endParaRPr lang="en-US" b="0" dirty="0"/>
          </a:p>
          <a:p>
            <a:endParaRPr lang="en-US" b="0" dirty="0" smtClean="0"/>
          </a:p>
          <a:p>
            <a:endParaRPr lang="en-US" b="0" dirty="0" smtClean="0"/>
          </a:p>
          <a:p>
            <a:r>
              <a:rPr lang="en-US" b="0" dirty="0" err="1" smtClean="0"/>
              <a:t>Underfitting</a:t>
            </a:r>
            <a:r>
              <a:rPr lang="en-US" b="0" dirty="0" smtClean="0"/>
              <a:t>, or high bias, occurs when the hypothesis maps poorly to the trend of the data. This is usually caused by a hypothesis that is too simple or uses too few features.</a:t>
            </a:r>
          </a:p>
          <a:p>
            <a:r>
              <a:rPr lang="en-US" b="0" dirty="0" smtClean="0"/>
              <a:t>Overfitting, or high variance, occurs when the hypothesis fits the training data well but does not generalize to predict new data well. This is usually caused by an overly complicated function that attempts to explain non-trends.</a:t>
            </a:r>
          </a:p>
        </p:txBody>
      </p:sp>
      <p:pic>
        <p:nvPicPr>
          <p:cNvPr id="5" name="Picture 4" descr="Screen Shot 2017-02-13 at 9.10.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72" y="2909047"/>
            <a:ext cx="4320987" cy="2403246"/>
          </a:xfrm>
          <a:prstGeom prst="rect">
            <a:avLst/>
          </a:prstGeom>
        </p:spPr>
      </p:pic>
    </p:spTree>
    <p:extLst>
      <p:ext uri="{BB962C8B-B14F-4D97-AF65-F5344CB8AC3E}">
        <p14:creationId xmlns:p14="http://schemas.microsoft.com/office/powerpoint/2010/main" val="9290931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 Over/</a:t>
            </a:r>
            <a:r>
              <a:rPr lang="en-US" dirty="0" err="1" smtClean="0"/>
              <a:t>Underfitting</a:t>
            </a:r>
            <a:endParaRPr lang="en-US" dirty="0"/>
          </a:p>
        </p:txBody>
      </p:sp>
      <p:sp>
        <p:nvSpPr>
          <p:cNvPr id="3" name="Content Placeholder 2"/>
          <p:cNvSpPr>
            <a:spLocks noGrp="1"/>
          </p:cNvSpPr>
          <p:nvPr>
            <p:ph idx="1"/>
          </p:nvPr>
        </p:nvSpPr>
        <p:spPr/>
        <p:txBody>
          <a:bodyPr/>
          <a:lstStyle/>
          <a:p>
            <a:r>
              <a:rPr lang="en-US" b="0" dirty="0" smtClean="0"/>
              <a:t>The best options to fix over/</a:t>
            </a:r>
            <a:r>
              <a:rPr lang="en-US" b="0" dirty="0" err="1" smtClean="0"/>
              <a:t>underfitting</a:t>
            </a:r>
            <a:r>
              <a:rPr lang="en-US" b="0" dirty="0" smtClean="0"/>
              <a:t> with regression are:</a:t>
            </a:r>
          </a:p>
          <a:p>
            <a:pPr marL="457200" indent="-457200">
              <a:buFont typeface="+mj-lt"/>
              <a:buAutoNum type="arabicPeriod"/>
            </a:pPr>
            <a:r>
              <a:rPr lang="en-US" b="0" dirty="0" smtClean="0"/>
              <a:t>Reducing the number of features – either manually or using a model selection algorithm (PCA?)</a:t>
            </a:r>
          </a:p>
          <a:p>
            <a:pPr marL="457200" indent="-457200">
              <a:buFont typeface="+mj-lt"/>
              <a:buAutoNum type="arabicPeriod"/>
            </a:pPr>
            <a:r>
              <a:rPr lang="en-US" b="0" dirty="0" smtClean="0"/>
              <a:t>Regularization – keep all features but reduce the magnitude of parameters </a:t>
            </a:r>
            <a:r>
              <a:rPr lang="en-US" b="0" dirty="0" err="1" smtClean="0"/>
              <a:t>thetaj</a:t>
            </a:r>
            <a:r>
              <a:rPr lang="en-US" b="0" dirty="0" smtClean="0"/>
              <a:t>, works well when there are a lot of slightly useful features</a:t>
            </a:r>
            <a:endParaRPr lang="en-US" b="0" dirty="0"/>
          </a:p>
        </p:txBody>
      </p:sp>
    </p:spTree>
    <p:extLst>
      <p:ext uri="{BB962C8B-B14F-4D97-AF65-F5344CB8AC3E}">
        <p14:creationId xmlns:p14="http://schemas.microsoft.com/office/powerpoint/2010/main" val="21510901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Linear Algebra Review</a:t>
            </a:r>
            <a:endParaRPr lang="en-US" sz="60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581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Matrices</a:t>
            </a:r>
            <a:endParaRPr lang="en-US" dirty="0"/>
          </a:p>
        </p:txBody>
      </p:sp>
      <p:sp>
        <p:nvSpPr>
          <p:cNvPr id="3" name="Content Placeholder 2"/>
          <p:cNvSpPr>
            <a:spLocks noGrp="1"/>
          </p:cNvSpPr>
          <p:nvPr>
            <p:ph idx="1"/>
          </p:nvPr>
        </p:nvSpPr>
        <p:spPr/>
        <p:txBody>
          <a:bodyPr/>
          <a:lstStyle/>
          <a:p>
            <a:r>
              <a:rPr lang="en-US" b="0" dirty="0" smtClean="0"/>
              <a:t>A </a:t>
            </a:r>
            <a:r>
              <a:rPr lang="en-US" dirty="0" smtClean="0"/>
              <a:t>matrix</a:t>
            </a:r>
            <a:r>
              <a:rPr lang="en-US" b="0" dirty="0" smtClean="0"/>
              <a:t> is a rectangular array of numbers written between square brackets. The </a:t>
            </a:r>
            <a:r>
              <a:rPr lang="en-US" dirty="0" smtClean="0"/>
              <a:t>dimension</a:t>
            </a:r>
            <a:r>
              <a:rPr lang="en-US" b="0" dirty="0" smtClean="0"/>
              <a:t> of a matrix is the number of rows x number of columns.</a:t>
            </a:r>
          </a:p>
        </p:txBody>
      </p:sp>
      <p:pic>
        <p:nvPicPr>
          <p:cNvPr id="5" name="Picture 4" descr="Screen Shot 2016-12-01 at 5.44.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230" y="2811498"/>
            <a:ext cx="4645710" cy="2144174"/>
          </a:xfrm>
          <a:prstGeom prst="rect">
            <a:avLst/>
          </a:prstGeom>
        </p:spPr>
      </p:pic>
    </p:spTree>
    <p:extLst>
      <p:ext uri="{BB962C8B-B14F-4D97-AF65-F5344CB8AC3E}">
        <p14:creationId xmlns:p14="http://schemas.microsoft.com/office/powerpoint/2010/main" val="5261238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Elements</a:t>
            </a:r>
            <a:endParaRPr lang="en-US" dirty="0"/>
          </a:p>
        </p:txBody>
      </p:sp>
      <p:sp>
        <p:nvSpPr>
          <p:cNvPr id="3" name="Content Placeholder 2"/>
          <p:cNvSpPr>
            <a:spLocks noGrp="1"/>
          </p:cNvSpPr>
          <p:nvPr>
            <p:ph idx="1"/>
          </p:nvPr>
        </p:nvSpPr>
        <p:spPr/>
        <p:txBody>
          <a:bodyPr/>
          <a:lstStyle/>
          <a:p>
            <a:r>
              <a:rPr lang="en-US" dirty="0"/>
              <a:t>Matrix elements</a:t>
            </a:r>
            <a:r>
              <a:rPr lang="en-US" b="0" dirty="0"/>
              <a:t> are entries of a matrix</a:t>
            </a:r>
            <a:r>
              <a:rPr lang="en-US" b="0" dirty="0" smtClean="0"/>
              <a:t>. By convention, matrices </a:t>
            </a:r>
            <a:r>
              <a:rPr lang="en-US" b="0" dirty="0"/>
              <a:t>are referred to with </a:t>
            </a:r>
            <a:r>
              <a:rPr lang="en-US" b="0" dirty="0" smtClean="0"/>
              <a:t>upper </a:t>
            </a:r>
            <a:r>
              <a:rPr lang="en-US" b="0" dirty="0"/>
              <a:t>case letters (i.e. </a:t>
            </a:r>
            <a:r>
              <a:rPr lang="en-US" b="0" dirty="0" smtClean="0"/>
              <a:t>X)</a:t>
            </a:r>
            <a:r>
              <a:rPr lang="en-US" b="0" dirty="0"/>
              <a:t>.</a:t>
            </a:r>
            <a:r>
              <a:rPr lang="en-US" b="0" dirty="0" smtClean="0"/>
              <a:t> </a:t>
            </a:r>
            <a:endParaRPr lang="en-US" b="0" dirty="0"/>
          </a:p>
        </p:txBody>
      </p:sp>
      <p:pic>
        <p:nvPicPr>
          <p:cNvPr id="5" name="Picture 4" descr="Screen Shot 2016-12-02 at 8.10.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493" y="2616562"/>
            <a:ext cx="6176872" cy="3098905"/>
          </a:xfrm>
          <a:prstGeom prst="rect">
            <a:avLst/>
          </a:prstGeom>
        </p:spPr>
      </p:pic>
    </p:spTree>
    <p:extLst>
      <p:ext uri="{BB962C8B-B14F-4D97-AF65-F5344CB8AC3E}">
        <p14:creationId xmlns:p14="http://schemas.microsoft.com/office/powerpoint/2010/main" val="3707842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Vectors</a:t>
            </a:r>
            <a:endParaRPr lang="en-US" dirty="0"/>
          </a:p>
        </p:txBody>
      </p:sp>
      <p:sp>
        <p:nvSpPr>
          <p:cNvPr id="3" name="Content Placeholder 2"/>
          <p:cNvSpPr>
            <a:spLocks noGrp="1"/>
          </p:cNvSpPr>
          <p:nvPr>
            <p:ph idx="1"/>
          </p:nvPr>
        </p:nvSpPr>
        <p:spPr/>
        <p:txBody>
          <a:bodyPr/>
          <a:lstStyle/>
          <a:p>
            <a:r>
              <a:rPr lang="en-US" b="0" dirty="0" smtClean="0"/>
              <a:t>A </a:t>
            </a:r>
            <a:r>
              <a:rPr lang="en-US" dirty="0" smtClean="0"/>
              <a:t>vector</a:t>
            </a:r>
            <a:r>
              <a:rPr lang="en-US" b="0" dirty="0" smtClean="0"/>
              <a:t> is a matrix with one column, or a n x 1 matrix, or an n-dimensional vector. By convention, vectors are referred to with lower case letters (i.e. y).</a:t>
            </a:r>
            <a:endParaRPr lang="en-US" b="0" dirty="0"/>
          </a:p>
        </p:txBody>
      </p:sp>
      <p:pic>
        <p:nvPicPr>
          <p:cNvPr id="4" name="Picture 3" descr="Screen Shot 2016-12-02 at 8.14.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380" y="2929185"/>
            <a:ext cx="5525995" cy="2627525"/>
          </a:xfrm>
          <a:prstGeom prst="rect">
            <a:avLst/>
          </a:prstGeom>
        </p:spPr>
      </p:pic>
    </p:spTree>
    <p:extLst>
      <p:ext uri="{BB962C8B-B14F-4D97-AF65-F5344CB8AC3E}">
        <p14:creationId xmlns:p14="http://schemas.microsoft.com/office/powerpoint/2010/main" val="16466398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Addition</a:t>
            </a:r>
            <a:endParaRPr lang="en-US" dirty="0"/>
          </a:p>
        </p:txBody>
      </p:sp>
      <p:sp>
        <p:nvSpPr>
          <p:cNvPr id="3" name="Content Placeholder 2"/>
          <p:cNvSpPr>
            <a:spLocks noGrp="1"/>
          </p:cNvSpPr>
          <p:nvPr>
            <p:ph idx="1"/>
          </p:nvPr>
        </p:nvSpPr>
        <p:spPr/>
        <p:txBody>
          <a:bodyPr/>
          <a:lstStyle/>
          <a:p>
            <a:r>
              <a:rPr lang="en-US" b="0" dirty="0" smtClean="0"/>
              <a:t>To add matrices, they must be the same dimensions and will result in a matrix of the same dimension.</a:t>
            </a:r>
            <a:endParaRPr lang="en-US" b="0" dirty="0"/>
          </a:p>
        </p:txBody>
      </p:sp>
      <p:pic>
        <p:nvPicPr>
          <p:cNvPr id="4" name="Picture 3" descr="Screen Shot 2016-12-02 at 8.19.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737" y="2666806"/>
            <a:ext cx="5284271" cy="3323277"/>
          </a:xfrm>
          <a:prstGeom prst="rect">
            <a:avLst/>
          </a:prstGeom>
        </p:spPr>
      </p:pic>
    </p:spTree>
    <p:extLst>
      <p:ext uri="{BB962C8B-B14F-4D97-AF65-F5344CB8AC3E}">
        <p14:creationId xmlns:p14="http://schemas.microsoft.com/office/powerpoint/2010/main" val="32022343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Scalar Multiplication</a:t>
            </a:r>
            <a:endParaRPr lang="en-US" dirty="0"/>
          </a:p>
        </p:txBody>
      </p:sp>
      <p:sp>
        <p:nvSpPr>
          <p:cNvPr id="3" name="Content Placeholder 2"/>
          <p:cNvSpPr>
            <a:spLocks noGrp="1"/>
          </p:cNvSpPr>
          <p:nvPr>
            <p:ph idx="1"/>
          </p:nvPr>
        </p:nvSpPr>
        <p:spPr/>
        <p:txBody>
          <a:bodyPr/>
          <a:lstStyle/>
          <a:p>
            <a:r>
              <a:rPr lang="en-US" b="0" dirty="0" smtClean="0"/>
              <a:t>Multiply or divide each number inside the matrix by the scalar. The result should have the same dimensions as the original matrix.</a:t>
            </a:r>
            <a:endParaRPr lang="en-US" b="0" dirty="0"/>
          </a:p>
        </p:txBody>
      </p:sp>
      <p:pic>
        <p:nvPicPr>
          <p:cNvPr id="4" name="Picture 3" descr="Screen Shot 2016-12-02 at 8.22.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473" y="2685684"/>
            <a:ext cx="7382104" cy="3244071"/>
          </a:xfrm>
          <a:prstGeom prst="rect">
            <a:avLst/>
          </a:prstGeom>
        </p:spPr>
      </p:pic>
    </p:spTree>
    <p:extLst>
      <p:ext uri="{BB962C8B-B14F-4D97-AF65-F5344CB8AC3E}">
        <p14:creationId xmlns:p14="http://schemas.microsoft.com/office/powerpoint/2010/main" val="3615472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 of Operands</a:t>
            </a:r>
            <a:endParaRPr lang="en-US" dirty="0"/>
          </a:p>
        </p:txBody>
      </p:sp>
      <p:sp>
        <p:nvSpPr>
          <p:cNvPr id="3" name="Content Placeholder 2"/>
          <p:cNvSpPr>
            <a:spLocks noGrp="1"/>
          </p:cNvSpPr>
          <p:nvPr>
            <p:ph idx="1"/>
          </p:nvPr>
        </p:nvSpPr>
        <p:spPr/>
        <p:txBody>
          <a:bodyPr/>
          <a:lstStyle/>
          <a:p>
            <a:r>
              <a:rPr lang="en-US" b="0" dirty="0" smtClean="0"/>
              <a:t>Respect PEMDAS.</a:t>
            </a:r>
            <a:endParaRPr lang="en-US" b="0" dirty="0"/>
          </a:p>
        </p:txBody>
      </p:sp>
      <p:pic>
        <p:nvPicPr>
          <p:cNvPr id="4" name="Picture 3" descr="Screen Shot 2016-12-02 at 8.24.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220" y="2285591"/>
            <a:ext cx="4600602" cy="3487679"/>
          </a:xfrm>
          <a:prstGeom prst="rect">
            <a:avLst/>
          </a:prstGeom>
        </p:spPr>
      </p:pic>
    </p:spTree>
    <p:extLst>
      <p:ext uri="{BB962C8B-B14F-4D97-AF65-F5344CB8AC3E}">
        <p14:creationId xmlns:p14="http://schemas.microsoft.com/office/powerpoint/2010/main" val="37457124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Vector Multiplication</a:t>
            </a:r>
            <a:endParaRPr lang="en-US" dirty="0"/>
          </a:p>
        </p:txBody>
      </p:sp>
      <p:pic>
        <p:nvPicPr>
          <p:cNvPr id="5" name="Picture 4" descr="Screen Shot 2016-12-02 at 8.31.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341" y="1833888"/>
            <a:ext cx="6724405" cy="3507334"/>
          </a:xfrm>
          <a:prstGeom prst="rect">
            <a:avLst/>
          </a:prstGeom>
        </p:spPr>
      </p:pic>
    </p:spTree>
    <p:extLst>
      <p:ext uri="{BB962C8B-B14F-4D97-AF65-F5344CB8AC3E}">
        <p14:creationId xmlns:p14="http://schemas.microsoft.com/office/powerpoint/2010/main" val="311932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Central Tendency</a:t>
            </a:r>
            <a:endParaRPr lang="en-US" dirty="0"/>
          </a:p>
        </p:txBody>
      </p:sp>
      <p:sp>
        <p:nvSpPr>
          <p:cNvPr id="3" name="Content Placeholder 2"/>
          <p:cNvSpPr>
            <a:spLocks noGrp="1"/>
          </p:cNvSpPr>
          <p:nvPr>
            <p:ph idx="1"/>
          </p:nvPr>
        </p:nvSpPr>
        <p:spPr/>
        <p:txBody>
          <a:bodyPr/>
          <a:lstStyle/>
          <a:p>
            <a:r>
              <a:rPr lang="en-US" b="0" dirty="0" smtClean="0"/>
              <a:t>A </a:t>
            </a:r>
            <a:r>
              <a:rPr lang="en-US" dirty="0" smtClean="0"/>
              <a:t>measure of central tendency</a:t>
            </a:r>
            <a:r>
              <a:rPr lang="en-US" b="0" dirty="0" smtClean="0"/>
              <a:t> is a summary measure that attempts to describe a whole set of data with a single value that represents the middle/center of its distribution. They are also known as summary statistics.</a:t>
            </a:r>
          </a:p>
          <a:p>
            <a:r>
              <a:rPr lang="en-US" b="0" dirty="0" smtClean="0"/>
              <a:t>There are three main measures of central tendency: mode, median, and mean. Each of these measures offers a different approach to identifying the central value in the distribution.</a:t>
            </a:r>
            <a:endParaRPr lang="en-US" b="0" dirty="0"/>
          </a:p>
        </p:txBody>
      </p:sp>
    </p:spTree>
    <p:extLst>
      <p:ext uri="{BB962C8B-B14F-4D97-AF65-F5344CB8AC3E}">
        <p14:creationId xmlns:p14="http://schemas.microsoft.com/office/powerpoint/2010/main" val="4214422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descr="Screen Shot 2016-12-02 at 8.33.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625" y="1867241"/>
            <a:ext cx="5637665" cy="3031735"/>
          </a:xfrm>
          <a:prstGeom prst="rect">
            <a:avLst/>
          </a:prstGeom>
        </p:spPr>
      </p:pic>
    </p:spTree>
    <p:extLst>
      <p:ext uri="{BB962C8B-B14F-4D97-AF65-F5344CB8AC3E}">
        <p14:creationId xmlns:p14="http://schemas.microsoft.com/office/powerpoint/2010/main" val="34466610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Applied Example</a:t>
            </a:r>
            <a:endParaRPr lang="en-US" dirty="0"/>
          </a:p>
        </p:txBody>
      </p:sp>
      <p:sp>
        <p:nvSpPr>
          <p:cNvPr id="3" name="Content Placeholder 2"/>
          <p:cNvSpPr>
            <a:spLocks noGrp="1"/>
          </p:cNvSpPr>
          <p:nvPr>
            <p:ph idx="1"/>
          </p:nvPr>
        </p:nvSpPr>
        <p:spPr/>
        <p:txBody>
          <a:bodyPr/>
          <a:lstStyle/>
          <a:p>
            <a:r>
              <a:rPr lang="en-US" b="0" dirty="0" smtClean="0"/>
              <a:t>This vectorized implementation is shorter, simpler and more efficient when coding.</a:t>
            </a:r>
            <a:endParaRPr lang="en-US" b="0" dirty="0"/>
          </a:p>
        </p:txBody>
      </p:sp>
      <p:pic>
        <p:nvPicPr>
          <p:cNvPr id="4" name="Picture 3" descr="Screen Shot 2016-12-02 at 8.37.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548" y="2517300"/>
            <a:ext cx="6519912" cy="3402297"/>
          </a:xfrm>
          <a:prstGeom prst="rect">
            <a:avLst/>
          </a:prstGeom>
        </p:spPr>
      </p:pic>
    </p:spTree>
    <p:extLst>
      <p:ext uri="{BB962C8B-B14F-4D97-AF65-F5344CB8AC3E}">
        <p14:creationId xmlns:p14="http://schemas.microsoft.com/office/powerpoint/2010/main" val="18622422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Matrix Multiplication</a:t>
            </a:r>
            <a:endParaRPr lang="en-US" dirty="0"/>
          </a:p>
        </p:txBody>
      </p:sp>
      <p:pic>
        <p:nvPicPr>
          <p:cNvPr id="4" name="Picture 3" descr="Screen Shot 2016-12-02 at 8.42.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08" y="1773146"/>
            <a:ext cx="7189369" cy="3488718"/>
          </a:xfrm>
          <a:prstGeom prst="rect">
            <a:avLst/>
          </a:prstGeom>
        </p:spPr>
      </p:pic>
    </p:spTree>
    <p:extLst>
      <p:ext uri="{BB962C8B-B14F-4D97-AF65-F5344CB8AC3E}">
        <p14:creationId xmlns:p14="http://schemas.microsoft.com/office/powerpoint/2010/main" val="25976542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descr="Screen Shot 2016-12-02 at 8.44.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964" y="1715687"/>
            <a:ext cx="6887155" cy="3069887"/>
          </a:xfrm>
          <a:prstGeom prst="rect">
            <a:avLst/>
          </a:prstGeom>
        </p:spPr>
      </p:pic>
    </p:spTree>
    <p:extLst>
      <p:ext uri="{BB962C8B-B14F-4D97-AF65-F5344CB8AC3E}">
        <p14:creationId xmlns:p14="http://schemas.microsoft.com/office/powerpoint/2010/main" val="10137553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Applied Example</a:t>
            </a:r>
            <a:endParaRPr lang="en-US" dirty="0"/>
          </a:p>
        </p:txBody>
      </p:sp>
      <p:pic>
        <p:nvPicPr>
          <p:cNvPr id="4" name="Picture 3" descr="Screen Shot 2016-12-02 at 8.48.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190" y="1696212"/>
            <a:ext cx="7189330" cy="4287295"/>
          </a:xfrm>
          <a:prstGeom prst="rect">
            <a:avLst/>
          </a:prstGeom>
        </p:spPr>
      </p:pic>
    </p:spTree>
    <p:extLst>
      <p:ext uri="{BB962C8B-B14F-4D97-AF65-F5344CB8AC3E}">
        <p14:creationId xmlns:p14="http://schemas.microsoft.com/office/powerpoint/2010/main" val="39929822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Commutative</a:t>
            </a:r>
            <a:endParaRPr lang="en-US" dirty="0"/>
          </a:p>
        </p:txBody>
      </p:sp>
      <p:sp>
        <p:nvSpPr>
          <p:cNvPr id="3" name="Content Placeholder 2"/>
          <p:cNvSpPr>
            <a:spLocks noGrp="1"/>
          </p:cNvSpPr>
          <p:nvPr>
            <p:ph idx="1"/>
          </p:nvPr>
        </p:nvSpPr>
        <p:spPr/>
        <p:txBody>
          <a:bodyPr/>
          <a:lstStyle/>
          <a:p>
            <a:r>
              <a:rPr lang="en-US" b="0" dirty="0" smtClean="0"/>
              <a:t>Matrix matrix multiplication is not </a:t>
            </a:r>
            <a:r>
              <a:rPr lang="en-US" dirty="0" smtClean="0"/>
              <a:t>commutative</a:t>
            </a:r>
            <a:r>
              <a:rPr lang="en-US" b="0" dirty="0" smtClean="0"/>
              <a:t>, and can even result in a matrix with different dimensions.</a:t>
            </a:r>
            <a:endParaRPr lang="en-US" b="0" dirty="0"/>
          </a:p>
        </p:txBody>
      </p:sp>
      <p:pic>
        <p:nvPicPr>
          <p:cNvPr id="4" name="Picture 3" descr="Screen Shot 2016-12-02 at 8.52.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45" y="2557393"/>
            <a:ext cx="5624460" cy="3523410"/>
          </a:xfrm>
          <a:prstGeom prst="rect">
            <a:avLst/>
          </a:prstGeom>
        </p:spPr>
      </p:pic>
    </p:spTree>
    <p:extLst>
      <p:ext uri="{BB962C8B-B14F-4D97-AF65-F5344CB8AC3E}">
        <p14:creationId xmlns:p14="http://schemas.microsoft.com/office/powerpoint/2010/main" val="11370381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Associative</a:t>
            </a:r>
            <a:endParaRPr lang="en-US" dirty="0"/>
          </a:p>
        </p:txBody>
      </p:sp>
      <p:pic>
        <p:nvPicPr>
          <p:cNvPr id="4" name="Picture 3" descr="Screen Shot 2016-12-02 at 8.54.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925" y="1924537"/>
            <a:ext cx="6939858" cy="2466523"/>
          </a:xfrm>
          <a:prstGeom prst="rect">
            <a:avLst/>
          </a:prstGeom>
        </p:spPr>
      </p:pic>
    </p:spTree>
    <p:extLst>
      <p:ext uri="{BB962C8B-B14F-4D97-AF65-F5344CB8AC3E}">
        <p14:creationId xmlns:p14="http://schemas.microsoft.com/office/powerpoint/2010/main" val="34585542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Matrix</a:t>
            </a:r>
            <a:endParaRPr lang="en-US" dirty="0"/>
          </a:p>
        </p:txBody>
      </p:sp>
      <p:pic>
        <p:nvPicPr>
          <p:cNvPr id="4" name="Picture 3" descr="Screen Shot 2016-12-02 at 9.00.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322" y="1791353"/>
            <a:ext cx="6797497" cy="3844738"/>
          </a:xfrm>
          <a:prstGeom prst="rect">
            <a:avLst/>
          </a:prstGeom>
        </p:spPr>
      </p:pic>
    </p:spTree>
    <p:extLst>
      <p:ext uri="{BB962C8B-B14F-4D97-AF65-F5344CB8AC3E}">
        <p14:creationId xmlns:p14="http://schemas.microsoft.com/office/powerpoint/2010/main" val="14388632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Inverse</a:t>
            </a:r>
            <a:endParaRPr lang="en-US" dirty="0"/>
          </a:p>
        </p:txBody>
      </p:sp>
      <p:sp>
        <p:nvSpPr>
          <p:cNvPr id="3" name="Content Placeholder 2"/>
          <p:cNvSpPr>
            <a:spLocks noGrp="1"/>
          </p:cNvSpPr>
          <p:nvPr>
            <p:ph idx="1"/>
          </p:nvPr>
        </p:nvSpPr>
        <p:spPr/>
        <p:txBody>
          <a:bodyPr/>
          <a:lstStyle/>
          <a:p>
            <a:r>
              <a:rPr lang="en-US" b="0" dirty="0" smtClean="0"/>
              <a:t>Use numerical software to compute the inverse of matrices. If a matrix is all zeros it doesn’t have an inverse. There are a few others, but that’s out of scope. Matrices that don’t have an inverse are sometimes called singular or degenerate.</a:t>
            </a:r>
            <a:endParaRPr lang="en-US" b="0" dirty="0"/>
          </a:p>
        </p:txBody>
      </p:sp>
      <p:pic>
        <p:nvPicPr>
          <p:cNvPr id="4" name="Picture 3" descr="Screen Shot 2016-12-02 at 9.08.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47" y="3094765"/>
            <a:ext cx="6454790" cy="3280888"/>
          </a:xfrm>
          <a:prstGeom prst="rect">
            <a:avLst/>
          </a:prstGeom>
        </p:spPr>
      </p:pic>
    </p:spTree>
    <p:extLst>
      <p:ext uri="{BB962C8B-B14F-4D97-AF65-F5344CB8AC3E}">
        <p14:creationId xmlns:p14="http://schemas.microsoft.com/office/powerpoint/2010/main" val="7890323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Transpose</a:t>
            </a:r>
            <a:endParaRPr lang="en-US" dirty="0"/>
          </a:p>
        </p:txBody>
      </p:sp>
      <p:pic>
        <p:nvPicPr>
          <p:cNvPr id="5" name="Picture 4" descr="Screen Shot 2016-12-02 at 9.14.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832" y="1723093"/>
            <a:ext cx="6084918" cy="2189283"/>
          </a:xfrm>
          <a:prstGeom prst="rect">
            <a:avLst/>
          </a:prstGeom>
        </p:spPr>
      </p:pic>
    </p:spTree>
    <p:extLst>
      <p:ext uri="{BB962C8B-B14F-4D97-AF65-F5344CB8AC3E}">
        <p14:creationId xmlns:p14="http://schemas.microsoft.com/office/powerpoint/2010/main" val="2798726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a:t>
            </a:r>
            <a:endParaRPr lang="en-US" dirty="0"/>
          </a:p>
        </p:txBody>
      </p:sp>
      <p:sp>
        <p:nvSpPr>
          <p:cNvPr id="3" name="Content Placeholder 2"/>
          <p:cNvSpPr>
            <a:spLocks noGrp="1"/>
          </p:cNvSpPr>
          <p:nvPr>
            <p:ph idx="1"/>
          </p:nvPr>
        </p:nvSpPr>
        <p:spPr/>
        <p:txBody>
          <a:bodyPr>
            <a:normAutofit lnSpcReduction="10000"/>
          </a:bodyPr>
          <a:lstStyle/>
          <a:p>
            <a:r>
              <a:rPr lang="en-US" b="0" dirty="0" smtClean="0"/>
              <a:t>The </a:t>
            </a:r>
            <a:r>
              <a:rPr lang="en-US" dirty="0" smtClean="0"/>
              <a:t>mean</a:t>
            </a:r>
            <a:r>
              <a:rPr lang="en-US" b="0" dirty="0" smtClean="0"/>
              <a:t> is the sum of the value of each observation in a dataset divided by the number of observations. This is also known as the arithmetic average.</a:t>
            </a:r>
          </a:p>
          <a:p>
            <a:endParaRPr lang="en-US" b="0" dirty="0"/>
          </a:p>
          <a:p>
            <a:r>
              <a:rPr lang="en-US" b="0" dirty="0" smtClean="0"/>
              <a:t>Advantages</a:t>
            </a:r>
          </a:p>
          <a:p>
            <a:r>
              <a:rPr lang="en-US" b="0" dirty="0" smtClean="0"/>
              <a:t>The mean can be used for both continuous and discrete numeric data, though is more often used with continuous data.</a:t>
            </a:r>
          </a:p>
          <a:p>
            <a:r>
              <a:rPr lang="en-US" b="0" dirty="0" smtClean="0"/>
              <a:t>Limitations</a:t>
            </a:r>
          </a:p>
          <a:p>
            <a:r>
              <a:rPr lang="en-US" b="0" dirty="0" smtClean="0"/>
              <a:t>The mean cannot be calculated for categorical data, as the values cannot be summed (though categorical data becomes discrete when you encode it). As the mean includes every value in the distribution, the mean is influenced by outliers and skewed distributions.</a:t>
            </a:r>
            <a:endParaRPr lang="en-US" b="0" dirty="0"/>
          </a:p>
        </p:txBody>
      </p:sp>
    </p:spTree>
    <p:extLst>
      <p:ext uri="{BB962C8B-B14F-4D97-AF65-F5344CB8AC3E}">
        <p14:creationId xmlns:p14="http://schemas.microsoft.com/office/powerpoint/2010/main" val="2987645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Appendix</a:t>
            </a:r>
            <a:endParaRPr lang="en-US" dirty="0"/>
          </a:p>
        </p:txBody>
      </p:sp>
    </p:spTree>
    <p:extLst>
      <p:ext uri="{BB962C8B-B14F-4D97-AF65-F5344CB8AC3E}">
        <p14:creationId xmlns:p14="http://schemas.microsoft.com/office/powerpoint/2010/main" val="32309623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p:txBody>
          <a:bodyPr>
            <a:normAutofit lnSpcReduction="10000"/>
          </a:bodyPr>
          <a:lstStyle/>
          <a:p>
            <a:r>
              <a:rPr lang="en-US" dirty="0" smtClean="0"/>
              <a:t>Steps:</a:t>
            </a:r>
          </a:p>
          <a:p>
            <a:pPr marL="457200" indent="-457200">
              <a:buFont typeface="+mj-lt"/>
              <a:buAutoNum type="arabicPeriod"/>
            </a:pPr>
            <a:r>
              <a:rPr lang="en-US" b="0" dirty="0" smtClean="0"/>
              <a:t>Get the dataset</a:t>
            </a:r>
          </a:p>
          <a:p>
            <a:pPr marL="457200" indent="-457200">
              <a:buFont typeface="+mj-lt"/>
              <a:buAutoNum type="arabicPeriod"/>
            </a:pPr>
            <a:r>
              <a:rPr lang="en-US" b="0" dirty="0" smtClean="0"/>
              <a:t>Import the libraries</a:t>
            </a:r>
          </a:p>
          <a:p>
            <a:pPr marL="457200" indent="-457200">
              <a:buFont typeface="+mj-lt"/>
              <a:buAutoNum type="arabicPeriod"/>
            </a:pPr>
            <a:r>
              <a:rPr lang="en-US" b="0" dirty="0" smtClean="0"/>
              <a:t>Import the dataset</a:t>
            </a:r>
          </a:p>
          <a:p>
            <a:pPr marL="457200" indent="-457200">
              <a:buFont typeface="+mj-lt"/>
              <a:buAutoNum type="arabicPeriod"/>
            </a:pPr>
            <a:r>
              <a:rPr lang="en-US" b="0" dirty="0" smtClean="0"/>
              <a:t>Identify independent + dependent variables</a:t>
            </a:r>
          </a:p>
          <a:p>
            <a:pPr marL="457200" indent="-457200">
              <a:buFont typeface="+mj-lt"/>
              <a:buAutoNum type="arabicPeriod"/>
            </a:pPr>
            <a:r>
              <a:rPr lang="en-US" b="0" dirty="0" smtClean="0"/>
              <a:t>Missing data</a:t>
            </a:r>
          </a:p>
          <a:p>
            <a:pPr marL="457200" indent="-457200">
              <a:buFont typeface="+mj-lt"/>
              <a:buAutoNum type="arabicPeriod"/>
            </a:pPr>
            <a:r>
              <a:rPr lang="en-US" b="0" dirty="0" smtClean="0"/>
              <a:t>Categorical data</a:t>
            </a:r>
          </a:p>
          <a:p>
            <a:pPr marL="457200" indent="-457200">
              <a:buFont typeface="+mj-lt"/>
              <a:buAutoNum type="arabicPeriod"/>
            </a:pPr>
            <a:r>
              <a:rPr lang="en-US" b="0" dirty="0" smtClean="0"/>
              <a:t>Splitting the dataset into training + testing sets</a:t>
            </a:r>
          </a:p>
          <a:p>
            <a:pPr marL="457200" indent="-457200">
              <a:buFont typeface="+mj-lt"/>
              <a:buAutoNum type="arabicPeriod"/>
            </a:pPr>
            <a:r>
              <a:rPr lang="en-US" b="0" dirty="0" smtClean="0"/>
              <a:t>Feature scaling</a:t>
            </a:r>
          </a:p>
          <a:p>
            <a:pPr marL="457200" indent="-457200">
              <a:buFont typeface="+mj-lt"/>
              <a:buAutoNum type="arabicPeriod"/>
            </a:pPr>
            <a:r>
              <a:rPr lang="en-US" b="0" dirty="0" smtClean="0"/>
              <a:t>(Optional) Visualize your data</a:t>
            </a:r>
            <a:endParaRPr lang="en-US" b="0" dirty="0"/>
          </a:p>
        </p:txBody>
      </p:sp>
    </p:spTree>
    <p:extLst>
      <p:ext uri="{BB962C8B-B14F-4D97-AF65-F5344CB8AC3E}">
        <p14:creationId xmlns:p14="http://schemas.microsoft.com/office/powerpoint/2010/main" val="5665947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 (2)</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b="0" dirty="0" smtClean="0"/>
              <a:t>Data cleaning – fix missing data, smooth noisy data, identify/remove outliers, resolve inconsistences</a:t>
            </a:r>
          </a:p>
          <a:p>
            <a:pPr marL="457200" indent="-457200">
              <a:buFont typeface="+mj-lt"/>
              <a:buAutoNum type="arabicPeriod"/>
            </a:pPr>
            <a:r>
              <a:rPr lang="en-US" b="0" dirty="0" smtClean="0"/>
              <a:t>Data integration – integrate multiple databases</a:t>
            </a:r>
          </a:p>
          <a:p>
            <a:pPr marL="457200" indent="-457200">
              <a:buFont typeface="+mj-lt"/>
              <a:buAutoNum type="arabicPeriod"/>
            </a:pPr>
            <a:r>
              <a:rPr lang="en-US" b="0" dirty="0" smtClean="0"/>
              <a:t>Data transformation – normalization and aggregation</a:t>
            </a:r>
          </a:p>
          <a:p>
            <a:pPr marL="457200" indent="-457200">
              <a:buFont typeface="+mj-lt"/>
              <a:buAutoNum type="arabicPeriod"/>
            </a:pPr>
            <a:r>
              <a:rPr lang="en-US" b="0" dirty="0" smtClean="0"/>
              <a:t>Data reduction – obtain reduced representation in volume but produce similar analytical results</a:t>
            </a:r>
          </a:p>
          <a:p>
            <a:pPr marL="457200" indent="-457200">
              <a:buFont typeface="+mj-lt"/>
              <a:buAutoNum type="arabicPeriod"/>
            </a:pPr>
            <a:r>
              <a:rPr lang="en-US" b="0" dirty="0" smtClean="0"/>
              <a:t>Data discretization – part of data reduction but with particular importance, especially for numerical data</a:t>
            </a:r>
          </a:p>
          <a:p>
            <a:pPr marL="457200" indent="-457200">
              <a:buFont typeface="+mj-lt"/>
              <a:buAutoNum type="arabicPeriod"/>
            </a:pPr>
            <a:endParaRPr lang="en-US" b="0" dirty="0"/>
          </a:p>
          <a:p>
            <a:pPr algn="r"/>
            <a:r>
              <a:rPr lang="en-US" b="0" dirty="0" smtClean="0"/>
              <a:t>* Pulled from outside resource</a:t>
            </a:r>
            <a:endParaRPr lang="en-US" b="0" dirty="0"/>
          </a:p>
        </p:txBody>
      </p:sp>
    </p:spTree>
    <p:extLst>
      <p:ext uri="{BB962C8B-B14F-4D97-AF65-F5344CB8AC3E}">
        <p14:creationId xmlns:p14="http://schemas.microsoft.com/office/powerpoint/2010/main" val="23900243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b="0" dirty="0" smtClean="0"/>
              <a:t>Data acquisition and metadata</a:t>
            </a:r>
          </a:p>
          <a:p>
            <a:pPr marL="457200" indent="-457200">
              <a:buFont typeface="+mj-lt"/>
              <a:buAutoNum type="arabicPeriod"/>
            </a:pPr>
            <a:r>
              <a:rPr lang="en-US" b="0" dirty="0" smtClean="0"/>
              <a:t>Fill in missing values</a:t>
            </a:r>
          </a:p>
          <a:p>
            <a:pPr marL="457200" indent="-457200">
              <a:buFont typeface="+mj-lt"/>
              <a:buAutoNum type="arabicPeriod"/>
            </a:pPr>
            <a:r>
              <a:rPr lang="en-US" b="0" dirty="0" smtClean="0"/>
              <a:t>Unified date format</a:t>
            </a:r>
          </a:p>
          <a:p>
            <a:pPr marL="457200" indent="-457200">
              <a:buFont typeface="+mj-lt"/>
              <a:buAutoNum type="arabicPeriod"/>
            </a:pPr>
            <a:r>
              <a:rPr lang="en-US" b="0" dirty="0" smtClean="0"/>
              <a:t>Converting nominal to numeric</a:t>
            </a:r>
          </a:p>
          <a:p>
            <a:pPr marL="457200" indent="-457200">
              <a:buFont typeface="+mj-lt"/>
              <a:buAutoNum type="arabicPeriod"/>
            </a:pPr>
            <a:r>
              <a:rPr lang="en-US" b="0" dirty="0" smtClean="0"/>
              <a:t>Identify outliers and smooth out noisy data</a:t>
            </a:r>
          </a:p>
          <a:p>
            <a:pPr marL="457200" indent="-457200">
              <a:buFont typeface="+mj-lt"/>
              <a:buAutoNum type="arabicPeriod"/>
            </a:pPr>
            <a:r>
              <a:rPr lang="en-US" b="0" dirty="0" smtClean="0"/>
              <a:t>Correct inconsistent data</a:t>
            </a:r>
          </a:p>
          <a:p>
            <a:pPr marL="457200" indent="-457200">
              <a:buFont typeface="+mj-lt"/>
              <a:buAutoNum type="arabicPeriod"/>
            </a:pPr>
            <a:endParaRPr lang="en-US" b="0" dirty="0"/>
          </a:p>
          <a:p>
            <a:endParaRPr lang="en-US" b="0" dirty="0"/>
          </a:p>
          <a:p>
            <a:pPr algn="r"/>
            <a:r>
              <a:rPr lang="en-US" b="0" dirty="0" smtClean="0"/>
              <a:t>* Pulled from outside resource</a:t>
            </a:r>
            <a:endParaRPr lang="en-US" b="0" dirty="0"/>
          </a:p>
        </p:txBody>
      </p:sp>
    </p:spTree>
    <p:extLst>
      <p:ext uri="{BB962C8B-B14F-4D97-AF65-F5344CB8AC3E}">
        <p14:creationId xmlns:p14="http://schemas.microsoft.com/office/powerpoint/2010/main" val="3814771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Median</a:t>
            </a:r>
            <a:endParaRPr lang="en-US" dirty="0"/>
          </a:p>
        </p:txBody>
      </p:sp>
      <p:sp>
        <p:nvSpPr>
          <p:cNvPr id="3" name="Content Placeholder 2"/>
          <p:cNvSpPr>
            <a:spLocks noGrp="1"/>
          </p:cNvSpPr>
          <p:nvPr>
            <p:ph idx="1"/>
          </p:nvPr>
        </p:nvSpPr>
        <p:spPr/>
        <p:txBody>
          <a:bodyPr>
            <a:normAutofit fontScale="92500" lnSpcReduction="20000"/>
          </a:bodyPr>
          <a:lstStyle/>
          <a:p>
            <a:r>
              <a:rPr lang="en-US" b="0" dirty="0" smtClean="0"/>
              <a:t>The </a:t>
            </a:r>
            <a:r>
              <a:rPr lang="en-US" dirty="0" smtClean="0"/>
              <a:t>median</a:t>
            </a:r>
            <a:r>
              <a:rPr lang="en-US" b="0" dirty="0" smtClean="0"/>
              <a:t> is the middle value in a distribution when the values are arranged in ascending or descending order. When there are an odd number of values, the median is the middle value. When there are an even number of values, the median is the mean of the two middle values.</a:t>
            </a:r>
          </a:p>
          <a:p>
            <a:endParaRPr lang="en-US" b="0" dirty="0"/>
          </a:p>
          <a:p>
            <a:r>
              <a:rPr lang="en-US" b="0" dirty="0" smtClean="0"/>
              <a:t>Advantages</a:t>
            </a:r>
          </a:p>
          <a:p>
            <a:r>
              <a:rPr lang="en-US" b="0" dirty="0" smtClean="0"/>
              <a:t>The median is less affected by outliers and skewed data than the mean, and is usually the preferred measure of central tendency when the distribution is not symmetrical.</a:t>
            </a:r>
          </a:p>
          <a:p>
            <a:r>
              <a:rPr lang="en-US" b="0" dirty="0" smtClean="0"/>
              <a:t>Limitations</a:t>
            </a:r>
          </a:p>
          <a:p>
            <a:r>
              <a:rPr lang="en-US" b="0" dirty="0" smtClean="0"/>
              <a:t>The median cannot be identified for categorical nominal data, as it cannot be logically ordered. (These eventually become dummies and should be analyzed as categorical data.)</a:t>
            </a:r>
            <a:endParaRPr lang="en-US" b="0" dirty="0"/>
          </a:p>
        </p:txBody>
      </p:sp>
    </p:spTree>
    <p:extLst>
      <p:ext uri="{BB962C8B-B14F-4D97-AF65-F5344CB8AC3E}">
        <p14:creationId xmlns:p14="http://schemas.microsoft.com/office/powerpoint/2010/main" val="3679732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a:t>
            </a:r>
            <a:endParaRPr lang="en-US" dirty="0"/>
          </a:p>
        </p:txBody>
      </p:sp>
      <p:sp>
        <p:nvSpPr>
          <p:cNvPr id="3" name="Content Placeholder 2"/>
          <p:cNvSpPr>
            <a:spLocks noGrp="1"/>
          </p:cNvSpPr>
          <p:nvPr>
            <p:ph idx="1"/>
          </p:nvPr>
        </p:nvSpPr>
        <p:spPr/>
        <p:txBody>
          <a:bodyPr>
            <a:normAutofit lnSpcReduction="10000"/>
          </a:bodyPr>
          <a:lstStyle/>
          <a:p>
            <a:r>
              <a:rPr lang="en-US" b="0" dirty="0" smtClean="0"/>
              <a:t>The </a:t>
            </a:r>
            <a:r>
              <a:rPr lang="en-US" dirty="0" smtClean="0"/>
              <a:t>mode</a:t>
            </a:r>
            <a:r>
              <a:rPr lang="en-US" b="0" dirty="0" smtClean="0"/>
              <a:t> is the most commonly occurring value in a distribution. There is no mode if there are two or more most commonly occurring values.</a:t>
            </a:r>
          </a:p>
          <a:p>
            <a:endParaRPr lang="en-US" b="0" dirty="0" smtClean="0"/>
          </a:p>
          <a:p>
            <a:r>
              <a:rPr lang="en-US" b="0" dirty="0" smtClean="0"/>
              <a:t>Advantages</a:t>
            </a:r>
          </a:p>
          <a:p>
            <a:r>
              <a:rPr lang="en-US" b="0" dirty="0" smtClean="0"/>
              <a:t>It can be found for both numerical and categorical data, as the latter cannot have the mean or median calculated for it.</a:t>
            </a:r>
          </a:p>
          <a:p>
            <a:r>
              <a:rPr lang="en-US" b="0" dirty="0" smtClean="0"/>
              <a:t>Limitations</a:t>
            </a:r>
          </a:p>
          <a:p>
            <a:r>
              <a:rPr lang="en-US" b="0" dirty="0" smtClean="0"/>
              <a:t>In some distributions, i.e. when there is more than one mode, the mode does not reflect the center of the distribution. With continuous data, the distribution may have no mode. Binning continuous distributions may improve the mode in identifying the center of the distribution.</a:t>
            </a:r>
            <a:endParaRPr lang="en-US" b="0" dirty="0"/>
          </a:p>
        </p:txBody>
      </p:sp>
    </p:spTree>
    <p:extLst>
      <p:ext uri="{BB962C8B-B14F-4D97-AF65-F5344CB8AC3E}">
        <p14:creationId xmlns:p14="http://schemas.microsoft.com/office/powerpoint/2010/main" val="3522628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Dispersion</a:t>
            </a:r>
            <a:endParaRPr lang="en-US" dirty="0"/>
          </a:p>
        </p:txBody>
      </p:sp>
      <p:sp>
        <p:nvSpPr>
          <p:cNvPr id="3" name="Content Placeholder 2"/>
          <p:cNvSpPr>
            <a:spLocks noGrp="1"/>
          </p:cNvSpPr>
          <p:nvPr>
            <p:ph idx="1"/>
          </p:nvPr>
        </p:nvSpPr>
        <p:spPr/>
        <p:txBody>
          <a:bodyPr/>
          <a:lstStyle/>
          <a:p>
            <a:r>
              <a:rPr lang="en-US" dirty="0" smtClean="0"/>
              <a:t>Measures of dispersion</a:t>
            </a:r>
            <a:r>
              <a:rPr lang="en-US" b="0" dirty="0" smtClean="0"/>
              <a:t> describe the spread of data values within the data.</a:t>
            </a:r>
          </a:p>
        </p:txBody>
      </p:sp>
    </p:spTree>
    <p:extLst>
      <p:ext uri="{BB962C8B-B14F-4D97-AF65-F5344CB8AC3E}">
        <p14:creationId xmlns:p14="http://schemas.microsoft.com/office/powerpoint/2010/main" val="107604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a:t>
            </a:r>
            <a:endParaRPr lang="en-US" dirty="0"/>
          </a:p>
        </p:txBody>
      </p:sp>
      <p:sp>
        <p:nvSpPr>
          <p:cNvPr id="3" name="Content Placeholder 2"/>
          <p:cNvSpPr>
            <a:spLocks noGrp="1"/>
          </p:cNvSpPr>
          <p:nvPr>
            <p:ph idx="1"/>
          </p:nvPr>
        </p:nvSpPr>
        <p:spPr/>
        <p:txBody>
          <a:bodyPr/>
          <a:lstStyle/>
          <a:p>
            <a:r>
              <a:rPr lang="en-US" dirty="0" smtClean="0"/>
              <a:t>Range</a:t>
            </a:r>
            <a:r>
              <a:rPr lang="en-US" b="0" dirty="0" smtClean="0"/>
              <a:t> is the maximum value subtracted by the minimum value.</a:t>
            </a:r>
          </a:p>
          <a:p>
            <a:r>
              <a:rPr lang="en-US" b="0" dirty="0" smtClean="0"/>
              <a:t>It is easy to calculate; however, it is most often less useful a measure of dispersion than standard deviation.</a:t>
            </a:r>
            <a:endParaRPr lang="en-US" dirty="0"/>
          </a:p>
        </p:txBody>
      </p:sp>
    </p:spTree>
    <p:extLst>
      <p:ext uri="{BB962C8B-B14F-4D97-AF65-F5344CB8AC3E}">
        <p14:creationId xmlns:p14="http://schemas.microsoft.com/office/powerpoint/2010/main" val="2077637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IQR</a:t>
            </a:r>
            <a:endParaRPr lang="en-US" dirty="0"/>
          </a:p>
        </p:txBody>
      </p:sp>
      <p:sp>
        <p:nvSpPr>
          <p:cNvPr id="3" name="Content Placeholder 2"/>
          <p:cNvSpPr>
            <a:spLocks noGrp="1"/>
          </p:cNvSpPr>
          <p:nvPr>
            <p:ph idx="1"/>
          </p:nvPr>
        </p:nvSpPr>
        <p:spPr/>
        <p:txBody>
          <a:bodyPr/>
          <a:lstStyle/>
          <a:p>
            <a:r>
              <a:rPr lang="en-US" b="0" dirty="0" smtClean="0"/>
              <a:t>The data must be divided into quartiles of four equal parts. The values that divide each quarter are called the first, second and third quartiles (i.e. Q1, Q2 and Q3). The </a:t>
            </a:r>
            <a:r>
              <a:rPr lang="en-US" dirty="0"/>
              <a:t>interquartile range</a:t>
            </a:r>
            <a:r>
              <a:rPr lang="en-US" b="0" dirty="0"/>
              <a:t> </a:t>
            </a:r>
            <a:r>
              <a:rPr lang="en-US" b="0" dirty="0" smtClean="0"/>
              <a:t>is equal to Q3 </a:t>
            </a:r>
            <a:r>
              <a:rPr lang="mr-IN" b="0" dirty="0" smtClean="0"/>
              <a:t>–</a:t>
            </a:r>
            <a:r>
              <a:rPr lang="en-US" b="0" dirty="0" smtClean="0"/>
              <a:t> Q1.</a:t>
            </a:r>
          </a:p>
          <a:p>
            <a:r>
              <a:rPr lang="en-US" b="0" dirty="0"/>
              <a:t>Note that Q2 is also the median</a:t>
            </a:r>
            <a:r>
              <a:rPr lang="en-US" b="0" dirty="0" smtClean="0"/>
              <a:t>. Also note that, like with the median, if there are ever an even number of terms to be divided</a:t>
            </a:r>
            <a:r>
              <a:rPr lang="en-US" b="0" smtClean="0"/>
              <a:t>, average </a:t>
            </a:r>
            <a:r>
              <a:rPr lang="en-US" b="0" dirty="0" smtClean="0"/>
              <a:t>the two middle-most terms.</a:t>
            </a:r>
          </a:p>
        </p:txBody>
      </p:sp>
    </p:spTree>
    <p:extLst>
      <p:ext uri="{BB962C8B-B14F-4D97-AF65-F5344CB8AC3E}">
        <p14:creationId xmlns:p14="http://schemas.microsoft.com/office/powerpoint/2010/main" val="33124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Steps</a:t>
            </a:r>
            <a:endParaRPr lang="en-US" dirty="0"/>
          </a:p>
        </p:txBody>
      </p:sp>
      <p:pic>
        <p:nvPicPr>
          <p:cNvPr id="4" name="Picture 3" descr="main-qimg-c41febf455e99111b7fbabd80f75efb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336" y="1726967"/>
            <a:ext cx="3839500" cy="4812800"/>
          </a:xfrm>
          <a:prstGeom prst="rect">
            <a:avLst/>
          </a:prstGeom>
        </p:spPr>
      </p:pic>
      <p:sp>
        <p:nvSpPr>
          <p:cNvPr id="5" name="Content Placeholder 2"/>
          <p:cNvSpPr>
            <a:spLocks noGrp="1"/>
          </p:cNvSpPr>
          <p:nvPr>
            <p:ph idx="1"/>
          </p:nvPr>
        </p:nvSpPr>
        <p:spPr>
          <a:xfrm>
            <a:off x="5125841" y="2822312"/>
            <a:ext cx="3535124" cy="2638142"/>
          </a:xfrm>
        </p:spPr>
        <p:txBody>
          <a:bodyPr>
            <a:normAutofit fontScale="92500" lnSpcReduction="10000"/>
          </a:bodyPr>
          <a:lstStyle/>
          <a:p>
            <a:r>
              <a:rPr lang="en-US" dirty="0" smtClean="0"/>
              <a:t>Jump to:</a:t>
            </a:r>
          </a:p>
          <a:p>
            <a:r>
              <a:rPr lang="en-US" b="0" dirty="0" smtClean="0"/>
              <a:t>Ask questions</a:t>
            </a:r>
          </a:p>
          <a:p>
            <a:r>
              <a:rPr lang="en-US" b="0" dirty="0" smtClean="0"/>
              <a:t>Get the data</a:t>
            </a:r>
          </a:p>
          <a:p>
            <a:r>
              <a:rPr lang="en-US" b="0" dirty="0" smtClean="0"/>
              <a:t>Explore the data</a:t>
            </a:r>
          </a:p>
          <a:p>
            <a:r>
              <a:rPr lang="en-US" b="0" dirty="0" smtClean="0"/>
              <a:t>Model the data</a:t>
            </a:r>
          </a:p>
          <a:p>
            <a:r>
              <a:rPr lang="en-US" b="0" dirty="0" smtClean="0"/>
              <a:t>Communicate and visualize the results</a:t>
            </a:r>
          </a:p>
        </p:txBody>
      </p:sp>
    </p:spTree>
    <p:extLst>
      <p:ext uri="{BB962C8B-B14F-4D97-AF65-F5344CB8AC3E}">
        <p14:creationId xmlns:p14="http://schemas.microsoft.com/office/powerpoint/2010/main" val="4009347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06331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Deviation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34368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 of Deviation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7276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03407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Kurtosis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69934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Categorical / Discrete Variables</a:t>
            </a:r>
            <a:endParaRPr lang="en-US" dirty="0"/>
          </a:p>
        </p:txBody>
      </p:sp>
      <p:sp>
        <p:nvSpPr>
          <p:cNvPr id="3" name="Content Placeholder 2"/>
          <p:cNvSpPr>
            <a:spLocks noGrp="1"/>
          </p:cNvSpPr>
          <p:nvPr>
            <p:ph idx="1"/>
          </p:nvPr>
        </p:nvSpPr>
        <p:spPr/>
        <p:txBody>
          <a:bodyPr/>
          <a:lstStyle/>
          <a:p>
            <a:r>
              <a:rPr lang="en-US" b="0" dirty="0" smtClean="0"/>
              <a:t>For </a:t>
            </a:r>
            <a:r>
              <a:rPr lang="en-US" dirty="0" smtClean="0"/>
              <a:t>categorical variables</a:t>
            </a:r>
            <a:r>
              <a:rPr lang="en-US" b="0" dirty="0" smtClean="0"/>
              <a:t>, the distribution (or </a:t>
            </a:r>
            <a:r>
              <a:rPr lang="en-US" dirty="0" smtClean="0"/>
              <a:t>count</a:t>
            </a:r>
            <a:r>
              <a:rPr lang="en-US" b="0" dirty="0" smtClean="0"/>
              <a:t>) of each category is important. These can also be converted to percentages in each category, also known as </a:t>
            </a:r>
            <a:r>
              <a:rPr lang="en-US" dirty="0" smtClean="0"/>
              <a:t>count%</a:t>
            </a:r>
            <a:r>
              <a:rPr lang="en-US" b="0" dirty="0" smtClean="0"/>
              <a:t>.</a:t>
            </a:r>
          </a:p>
          <a:p>
            <a:r>
              <a:rPr lang="en-US" b="0" dirty="0" smtClean="0"/>
              <a:t>Use </a:t>
            </a:r>
            <a:r>
              <a:rPr lang="en-US" b="0" dirty="0"/>
              <a:t>a frequency table </a:t>
            </a:r>
            <a:r>
              <a:rPr lang="en-US" b="0" dirty="0" smtClean="0"/>
              <a:t>or bar graph to visualize the count. A pie chart can also </a:t>
            </a:r>
            <a:r>
              <a:rPr lang="en-US" b="0" smtClean="0"/>
              <a:t>be used </a:t>
            </a:r>
            <a:r>
              <a:rPr lang="en-US" b="0" dirty="0" smtClean="0"/>
              <a:t>to represent count%.</a:t>
            </a:r>
          </a:p>
          <a:p>
            <a:endParaRPr lang="en-US" b="0" dirty="0"/>
          </a:p>
        </p:txBody>
      </p:sp>
      <p:pic>
        <p:nvPicPr>
          <p:cNvPr id="4" name="Picture 3" descr="frequency_table_categorical_data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3" y="3652310"/>
            <a:ext cx="3448050" cy="1924050"/>
          </a:xfrm>
          <a:prstGeom prst="rect">
            <a:avLst/>
          </a:prstGeom>
        </p:spPr>
      </p:pic>
      <p:pic>
        <p:nvPicPr>
          <p:cNvPr id="5" name="Picture 4"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00" y="3458635"/>
            <a:ext cx="3251200" cy="2311400"/>
          </a:xfrm>
          <a:prstGeom prst="rect">
            <a:avLst/>
          </a:prstGeom>
        </p:spPr>
      </p:pic>
    </p:spTree>
    <p:extLst>
      <p:ext uri="{BB962C8B-B14F-4D97-AF65-F5344CB8AC3E}">
        <p14:creationId xmlns:p14="http://schemas.microsoft.com/office/powerpoint/2010/main" val="139145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 Maximum</a:t>
            </a:r>
            <a:endParaRPr lang="en-US" dirty="0"/>
          </a:p>
        </p:txBody>
      </p:sp>
      <p:sp>
        <p:nvSpPr>
          <p:cNvPr id="3" name="Content Placeholder 2"/>
          <p:cNvSpPr>
            <a:spLocks noGrp="1"/>
          </p:cNvSpPr>
          <p:nvPr>
            <p:ph idx="1"/>
          </p:nvPr>
        </p:nvSpPr>
        <p:spPr/>
        <p:txBody>
          <a:bodyPr/>
          <a:lstStyle/>
          <a:p>
            <a:r>
              <a:rPr lang="en-US" b="0" dirty="0" smtClean="0"/>
              <a:t>The </a:t>
            </a:r>
            <a:r>
              <a:rPr lang="en-US" dirty="0" smtClean="0"/>
              <a:t>minimum </a:t>
            </a:r>
            <a:r>
              <a:rPr lang="en-US" b="0" dirty="0" smtClean="0"/>
              <a:t>and </a:t>
            </a:r>
            <a:r>
              <a:rPr lang="en-US" dirty="0" smtClean="0"/>
              <a:t>maximum</a:t>
            </a:r>
            <a:r>
              <a:rPr lang="en-US" b="0" dirty="0" smtClean="0"/>
              <a:t> help to understand the possible range of values a distribution may take on to better interpret measures of central tendency and skew.</a:t>
            </a:r>
            <a:endParaRPr lang="en-US" b="0" dirty="0"/>
          </a:p>
        </p:txBody>
      </p:sp>
    </p:spTree>
    <p:extLst>
      <p:ext uri="{BB962C8B-B14F-4D97-AF65-F5344CB8AC3E}">
        <p14:creationId xmlns:p14="http://schemas.microsoft.com/office/powerpoint/2010/main" val="1324577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Shape + Measures of Central Tendency</a:t>
            </a:r>
            <a:endParaRPr lang="en-US" dirty="0"/>
          </a:p>
        </p:txBody>
      </p:sp>
      <p:sp>
        <p:nvSpPr>
          <p:cNvPr id="3" name="Content Placeholder 2"/>
          <p:cNvSpPr>
            <a:spLocks noGrp="1"/>
          </p:cNvSpPr>
          <p:nvPr>
            <p:ph idx="1"/>
          </p:nvPr>
        </p:nvSpPr>
        <p:spPr/>
        <p:txBody>
          <a:bodyPr/>
          <a:lstStyle/>
          <a:p>
            <a:r>
              <a:rPr lang="en-US" b="0" dirty="0" smtClean="0"/>
              <a:t>When a distribution is </a:t>
            </a:r>
            <a:r>
              <a:rPr lang="en-US" dirty="0" smtClean="0"/>
              <a:t>symmetrical</a:t>
            </a:r>
            <a:r>
              <a:rPr lang="en-US" b="0" dirty="0" smtClean="0"/>
              <a:t>, the mode = median = mean in the center of the distribution.</a:t>
            </a:r>
          </a:p>
          <a:p>
            <a:r>
              <a:rPr lang="en-US" b="0" dirty="0" smtClean="0"/>
              <a:t>When a distribution is </a:t>
            </a:r>
            <a:r>
              <a:rPr lang="en-US" dirty="0" smtClean="0"/>
              <a:t>skewed</a:t>
            </a:r>
            <a:r>
              <a:rPr lang="en-US" b="0" dirty="0" smtClean="0"/>
              <a:t>, the mean is generally pulled in the direction of the tails. </a:t>
            </a:r>
            <a:r>
              <a:rPr lang="en-US" dirty="0" smtClean="0"/>
              <a:t>Positive/right skew</a:t>
            </a:r>
            <a:r>
              <a:rPr lang="en-US" b="0" dirty="0" smtClean="0"/>
              <a:t> occurs when the majority of the data is on the left side of the distribution. </a:t>
            </a:r>
            <a:r>
              <a:rPr lang="en-US" dirty="0" smtClean="0"/>
              <a:t>Negative/left skew</a:t>
            </a:r>
            <a:r>
              <a:rPr lang="en-US" b="0" dirty="0" smtClean="0"/>
              <a:t> occurs when the majority of the data is on the right side of the distribution.</a:t>
            </a:r>
          </a:p>
          <a:p>
            <a:r>
              <a:rPr lang="en-US" b="0" dirty="0"/>
              <a:t>The </a:t>
            </a:r>
            <a:r>
              <a:rPr lang="en-US" b="0" dirty="0" smtClean="0"/>
              <a:t>median is </a:t>
            </a:r>
            <a:r>
              <a:rPr lang="en-US" b="0" dirty="0"/>
              <a:t>usually the preferred measure of central </a:t>
            </a:r>
            <a:r>
              <a:rPr lang="en-US" b="0" dirty="0" smtClean="0"/>
              <a:t>tendency when the distribution is skewed, </a:t>
            </a:r>
            <a:r>
              <a:rPr lang="en-US" b="0" dirty="0"/>
              <a:t>as it is not as affected by outliers and the mean in not in the middle of the distribution</a:t>
            </a:r>
            <a:r>
              <a:rPr lang="en-US" b="0" dirty="0" smtClean="0"/>
              <a:t>.</a:t>
            </a:r>
            <a:endParaRPr lang="en-US" b="0" dirty="0"/>
          </a:p>
        </p:txBody>
      </p:sp>
    </p:spTree>
    <p:extLst>
      <p:ext uri="{BB962C8B-B14F-4D97-AF65-F5344CB8AC3E}">
        <p14:creationId xmlns:p14="http://schemas.microsoft.com/office/powerpoint/2010/main" val="2791753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Outliers + Measures of Central Tendency</a:t>
            </a:r>
            <a:endParaRPr lang="en-US" dirty="0"/>
          </a:p>
        </p:txBody>
      </p:sp>
      <p:sp>
        <p:nvSpPr>
          <p:cNvPr id="3" name="Content Placeholder 2"/>
          <p:cNvSpPr>
            <a:spLocks noGrp="1"/>
          </p:cNvSpPr>
          <p:nvPr>
            <p:ph idx="1"/>
          </p:nvPr>
        </p:nvSpPr>
        <p:spPr/>
        <p:txBody>
          <a:bodyPr/>
          <a:lstStyle/>
          <a:p>
            <a:r>
              <a:rPr lang="en-US" dirty="0" smtClean="0"/>
              <a:t>Outliers</a:t>
            </a:r>
            <a:r>
              <a:rPr lang="en-US" b="0" dirty="0" smtClean="0"/>
              <a:t> are extreme or atypical values that are notably different from the rest of the data. The mean is more sensitive to the existence of outliers than the median or mode.</a:t>
            </a:r>
          </a:p>
          <a:p>
            <a:r>
              <a:rPr lang="en-US" b="0" dirty="0" smtClean="0"/>
              <a:t>Despite the existence of outliers in a distribution, the mean can still be an appropriate measure of central tendency, especially if the rest of the data is normally distributed.</a:t>
            </a:r>
          </a:p>
          <a:p>
            <a:r>
              <a:rPr lang="en-US" b="0" dirty="0" smtClean="0"/>
              <a:t>Never remove an outlier from a dataset.</a:t>
            </a:r>
            <a:endParaRPr lang="en-US" dirty="0"/>
          </a:p>
        </p:txBody>
      </p:sp>
    </p:spTree>
    <p:extLst>
      <p:ext uri="{BB962C8B-B14F-4D97-AF65-F5344CB8AC3E}">
        <p14:creationId xmlns:p14="http://schemas.microsoft.com/office/powerpoint/2010/main" val="2414456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Missing Values</a:t>
            </a:r>
            <a:endParaRPr lang="en-US" dirty="0"/>
          </a:p>
        </p:txBody>
      </p:sp>
      <p:sp>
        <p:nvSpPr>
          <p:cNvPr id="3" name="Content Placeholder 2"/>
          <p:cNvSpPr>
            <a:spLocks noGrp="1"/>
          </p:cNvSpPr>
          <p:nvPr>
            <p:ph idx="1"/>
          </p:nvPr>
        </p:nvSpPr>
        <p:spPr/>
        <p:txBody>
          <a:bodyPr/>
          <a:lstStyle/>
          <a:p>
            <a:r>
              <a:rPr lang="en-US" b="0" dirty="0" smtClean="0"/>
              <a:t>Though missing values are addressed in data cleaning / feature engineering, it is important to note missing values in this phase.</a:t>
            </a:r>
            <a:endParaRPr lang="en-US" b="0" dirty="0"/>
          </a:p>
        </p:txBody>
      </p:sp>
    </p:spTree>
    <p:extLst>
      <p:ext uri="{BB962C8B-B14F-4D97-AF65-F5344CB8AC3E}">
        <p14:creationId xmlns:p14="http://schemas.microsoft.com/office/powerpoint/2010/main" val="377671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 Questions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b="0" dirty="0" smtClean="0"/>
              <a:t>Rely on domain knowledge</a:t>
            </a:r>
          </a:p>
          <a:p>
            <a:pPr marL="342900" indent="-342900">
              <a:buFont typeface="Arial"/>
              <a:buChar char="•"/>
            </a:pPr>
            <a:r>
              <a:rPr lang="en-US" b="0" dirty="0" smtClean="0"/>
              <a:t>Ask the right people for input (across departments/expertise)</a:t>
            </a:r>
          </a:p>
          <a:p>
            <a:pPr marL="342900" indent="-342900">
              <a:buFont typeface="Arial"/>
              <a:buChar char="•"/>
            </a:pPr>
            <a:r>
              <a:rPr lang="en-US" b="0" dirty="0" smtClean="0"/>
              <a:t>Come up with many questions, shave down to the most impactful</a:t>
            </a:r>
          </a:p>
          <a:p>
            <a:pPr marL="342900" indent="-342900">
              <a:buFont typeface="Arial"/>
              <a:buChar char="•"/>
            </a:pPr>
            <a:r>
              <a:rPr lang="en-US" b="0" dirty="0" smtClean="0"/>
              <a:t>Set metrics, expectations, align with business/scientific objectives</a:t>
            </a:r>
          </a:p>
          <a:p>
            <a:r>
              <a:rPr lang="is-IS" b="0" dirty="0" smtClean="0"/>
              <a:t>…</a:t>
            </a:r>
            <a:endParaRPr lang="en-US" b="0" dirty="0"/>
          </a:p>
        </p:txBody>
      </p:sp>
    </p:spTree>
    <p:extLst>
      <p:ext uri="{BB962C8B-B14F-4D97-AF65-F5344CB8AC3E}">
        <p14:creationId xmlns:p14="http://schemas.microsoft.com/office/powerpoint/2010/main" val="478497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Categorical to Numerical – Encoding / </a:t>
            </a:r>
            <a:r>
              <a:rPr lang="en-US" sz="2800" dirty="0" err="1" smtClean="0"/>
              <a:t>Continuization</a:t>
            </a:r>
            <a:endParaRPr lang="en-US" sz="2800" dirty="0"/>
          </a:p>
        </p:txBody>
      </p:sp>
      <p:sp>
        <p:nvSpPr>
          <p:cNvPr id="3" name="Content Placeholder 2"/>
          <p:cNvSpPr>
            <a:spLocks noGrp="1"/>
          </p:cNvSpPr>
          <p:nvPr>
            <p:ph idx="1"/>
          </p:nvPr>
        </p:nvSpPr>
        <p:spPr/>
        <p:txBody>
          <a:bodyPr/>
          <a:lstStyle/>
          <a:p>
            <a:r>
              <a:rPr lang="en-US" b="0" dirty="0" smtClean="0"/>
              <a:t>Refer </a:t>
            </a:r>
            <a:r>
              <a:rPr lang="en-US" b="0" dirty="0" smtClean="0">
                <a:hlinkClick r:id="rId2" action="ppaction://hlinksldjump"/>
              </a:rPr>
              <a:t>to the categorical data slide</a:t>
            </a:r>
            <a:r>
              <a:rPr lang="en-US" b="0" dirty="0" smtClean="0"/>
              <a:t> in the feature engineering section.</a:t>
            </a:r>
            <a:endParaRPr lang="en-US" b="0" dirty="0"/>
          </a:p>
        </p:txBody>
      </p:sp>
    </p:spTree>
    <p:extLst>
      <p:ext uri="{BB962C8B-B14F-4D97-AF65-F5344CB8AC3E}">
        <p14:creationId xmlns:p14="http://schemas.microsoft.com/office/powerpoint/2010/main" val="1062095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Numerical to Categorical </a:t>
            </a:r>
            <a:r>
              <a:rPr lang="en-US" sz="2800" dirty="0"/>
              <a:t>– </a:t>
            </a:r>
            <a:r>
              <a:rPr lang="en-US" sz="2800" dirty="0" smtClean="0"/>
              <a:t>Binning </a:t>
            </a:r>
            <a:r>
              <a:rPr lang="en-US" sz="2800" dirty="0"/>
              <a:t>/ </a:t>
            </a:r>
            <a:r>
              <a:rPr lang="en-US" sz="2800" dirty="0" smtClean="0"/>
              <a:t>Discretization</a:t>
            </a:r>
            <a:endParaRPr lang="en-US" sz="2800" dirty="0"/>
          </a:p>
        </p:txBody>
      </p:sp>
      <p:sp>
        <p:nvSpPr>
          <p:cNvPr id="3" name="Content Placeholder 2"/>
          <p:cNvSpPr>
            <a:spLocks noGrp="1"/>
          </p:cNvSpPr>
          <p:nvPr>
            <p:ph idx="1"/>
          </p:nvPr>
        </p:nvSpPr>
        <p:spPr/>
        <p:txBody>
          <a:bodyPr/>
          <a:lstStyle/>
          <a:p>
            <a:r>
              <a:rPr lang="en-US" b="0" dirty="0"/>
              <a:t>Refer </a:t>
            </a:r>
            <a:r>
              <a:rPr lang="en-US" b="0" dirty="0">
                <a:hlinkClick r:id="rId2" action="ppaction://hlinksldjump"/>
              </a:rPr>
              <a:t>to the </a:t>
            </a:r>
            <a:r>
              <a:rPr lang="en-US" b="0" dirty="0" smtClean="0">
                <a:hlinkClick r:id="rId2" action="ppaction://hlinksldjump"/>
              </a:rPr>
              <a:t>binning slides</a:t>
            </a:r>
            <a:r>
              <a:rPr lang="en-US" b="0" dirty="0" smtClean="0"/>
              <a:t> </a:t>
            </a:r>
            <a:r>
              <a:rPr lang="en-US" b="0" dirty="0"/>
              <a:t>in the feature engineering section</a:t>
            </a:r>
            <a:r>
              <a:rPr lang="en-US" b="0" dirty="0" smtClean="0"/>
              <a:t>.</a:t>
            </a:r>
            <a:endParaRPr lang="en-US" b="0" dirty="0"/>
          </a:p>
        </p:txBody>
      </p:sp>
    </p:spTree>
    <p:extLst>
      <p:ext uri="{BB962C8B-B14F-4D97-AF65-F5344CB8AC3E}">
        <p14:creationId xmlns:p14="http://schemas.microsoft.com/office/powerpoint/2010/main" val="3534629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to Make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b="0" dirty="0" smtClean="0"/>
              <a:t>Are there missing values? How should they be dealt with?</a:t>
            </a:r>
          </a:p>
          <a:p>
            <a:pPr marL="457200" indent="-457200">
              <a:buFont typeface="+mj-lt"/>
              <a:buAutoNum type="arabicPeriod"/>
            </a:pPr>
            <a:r>
              <a:rPr lang="en-US" b="0" dirty="0" smtClean="0"/>
              <a:t>Are there outliers?</a:t>
            </a:r>
          </a:p>
          <a:p>
            <a:pPr marL="457200" indent="-457200">
              <a:buFont typeface="+mj-lt"/>
              <a:buAutoNum type="arabicPeriod"/>
            </a:pPr>
            <a:r>
              <a:rPr lang="en-US" b="0" dirty="0" smtClean="0"/>
              <a:t>Would feature engineering benefit any of these variables (noisy, combine, </a:t>
            </a:r>
            <a:r>
              <a:rPr lang="en-US" b="0" dirty="0" err="1" smtClean="0"/>
              <a:t>etc</a:t>
            </a:r>
            <a:r>
              <a:rPr lang="en-US" b="0" dirty="0" smtClean="0"/>
              <a:t>)?</a:t>
            </a:r>
          </a:p>
          <a:p>
            <a:pPr marL="457200" indent="-457200">
              <a:buFont typeface="+mj-lt"/>
              <a:buAutoNum type="arabicPeriod"/>
            </a:pPr>
            <a:r>
              <a:rPr lang="en-US" b="0" dirty="0" smtClean="0"/>
              <a:t>What is the skew? What measure of central tendency is best to select given each variables features?</a:t>
            </a:r>
          </a:p>
          <a:p>
            <a:pPr marL="457200" indent="-457200">
              <a:buFont typeface="+mj-lt"/>
              <a:buAutoNum type="arabicPeriod"/>
            </a:pPr>
            <a:r>
              <a:rPr lang="is-IS" b="0" dirty="0" smtClean="0"/>
              <a:t>…</a:t>
            </a:r>
            <a:endParaRPr lang="en-US" b="0" dirty="0"/>
          </a:p>
        </p:txBody>
      </p:sp>
    </p:spTree>
    <p:extLst>
      <p:ext uri="{BB962C8B-B14F-4D97-AF65-F5344CB8AC3E}">
        <p14:creationId xmlns:p14="http://schemas.microsoft.com/office/powerpoint/2010/main" val="115313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Bivariate Analysis</a:t>
            </a:r>
            <a:endParaRPr lang="en-US" dirty="0"/>
          </a:p>
        </p:txBody>
      </p:sp>
      <p:sp>
        <p:nvSpPr>
          <p:cNvPr id="3" name="Content Placeholder 2"/>
          <p:cNvSpPr>
            <a:spLocks noGrp="1"/>
          </p:cNvSpPr>
          <p:nvPr>
            <p:ph idx="1"/>
          </p:nvPr>
        </p:nvSpPr>
        <p:spPr/>
        <p:txBody>
          <a:bodyPr/>
          <a:lstStyle/>
          <a:p>
            <a:r>
              <a:rPr lang="en-US" dirty="0" smtClean="0"/>
              <a:t>Bivariate analysis</a:t>
            </a:r>
            <a:r>
              <a:rPr lang="en-US" b="0" dirty="0" smtClean="0"/>
              <a:t> finds the relationship between two variables, looking for association and disassociation at a pre-defined significance (strength) level.</a:t>
            </a:r>
          </a:p>
          <a:p>
            <a:r>
              <a:rPr lang="en-US" b="0" dirty="0" smtClean="0"/>
              <a:t>This analysis can be performed for any combination of continuous and categorical variables. The approach differs depending on the combination.</a:t>
            </a:r>
          </a:p>
          <a:p>
            <a:r>
              <a:rPr lang="en-US" b="0" dirty="0" smtClean="0"/>
              <a:t>There are three types of bivariate analysis.</a:t>
            </a:r>
            <a:endParaRPr lang="en-US" dirty="0"/>
          </a:p>
        </p:txBody>
      </p:sp>
    </p:spTree>
    <p:extLst>
      <p:ext uri="{BB962C8B-B14F-4D97-AF65-F5344CB8AC3E}">
        <p14:creationId xmlns:p14="http://schemas.microsoft.com/office/powerpoint/2010/main" val="2435704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&amp; Continuous</a:t>
            </a:r>
            <a:endParaRPr lang="en-US" dirty="0"/>
          </a:p>
        </p:txBody>
      </p:sp>
      <p:sp>
        <p:nvSpPr>
          <p:cNvPr id="3" name="Content Placeholder 2"/>
          <p:cNvSpPr>
            <a:spLocks noGrp="1"/>
          </p:cNvSpPr>
          <p:nvPr>
            <p:ph idx="1"/>
          </p:nvPr>
        </p:nvSpPr>
        <p:spPr/>
        <p:txBody>
          <a:bodyPr/>
          <a:lstStyle/>
          <a:p>
            <a:r>
              <a:rPr lang="en-US" b="0" dirty="0" smtClean="0"/>
              <a:t>Use a </a:t>
            </a:r>
            <a:r>
              <a:rPr lang="en-US" dirty="0" smtClean="0"/>
              <a:t>scatter plot</a:t>
            </a:r>
            <a:r>
              <a:rPr lang="en-US" b="0" dirty="0" smtClean="0"/>
              <a:t> to visualize the relationship. A scatter plot shows the relationship between two variables but does not indicate its strength. This is usually drawn before working out a regression line. A way to present all possible scatter plots of two variables is in a </a:t>
            </a:r>
            <a:r>
              <a:rPr lang="en-US" dirty="0" smtClean="0"/>
              <a:t>scatter plot matrix</a:t>
            </a:r>
            <a:r>
              <a:rPr lang="en-US" b="0" dirty="0" smtClean="0"/>
              <a:t>.</a:t>
            </a:r>
          </a:p>
        </p:txBody>
      </p:sp>
    </p:spTree>
    <p:extLst>
      <p:ext uri="{BB962C8B-B14F-4D97-AF65-F5344CB8AC3E}">
        <p14:creationId xmlns:p14="http://schemas.microsoft.com/office/powerpoint/2010/main" val="2691764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&amp; Continuous Cont’d</a:t>
            </a:r>
            <a:endParaRPr lang="en-US" dirty="0"/>
          </a:p>
        </p:txBody>
      </p:sp>
      <p:sp>
        <p:nvSpPr>
          <p:cNvPr id="3" name="Content Placeholder 2"/>
          <p:cNvSpPr>
            <a:spLocks noGrp="1"/>
          </p:cNvSpPr>
          <p:nvPr>
            <p:ph idx="1"/>
          </p:nvPr>
        </p:nvSpPr>
        <p:spPr/>
        <p:txBody>
          <a:bodyPr>
            <a:normAutofit lnSpcReduction="10000"/>
          </a:bodyPr>
          <a:lstStyle/>
          <a:p>
            <a:r>
              <a:rPr lang="en-US" b="0" dirty="0" smtClean="0"/>
              <a:t>To find the strength of the relationship, calculate its </a:t>
            </a:r>
            <a:r>
              <a:rPr lang="en-US" dirty="0" smtClean="0"/>
              <a:t>correlation</a:t>
            </a:r>
            <a:r>
              <a:rPr lang="en-US" b="0" dirty="0" smtClean="0"/>
              <a:t>. Correlation varies between -1 and +1, with -1 indicating a perfect negative linear correlation, +1 a perfect positive linear correlation, and 0 no correlation. Correlation is equal to the </a:t>
            </a:r>
            <a:r>
              <a:rPr lang="en-US" b="0" dirty="0" err="1" smtClean="0"/>
              <a:t>covar</a:t>
            </a:r>
            <a:r>
              <a:rPr lang="en-US" b="0" dirty="0" smtClean="0"/>
              <a:t>(X,Y) / </a:t>
            </a:r>
            <a:r>
              <a:rPr lang="en-US" b="0" dirty="0" err="1" smtClean="0"/>
              <a:t>sqrt</a:t>
            </a:r>
            <a:r>
              <a:rPr lang="en-US" b="0" dirty="0" smtClean="0"/>
              <a:t>(</a:t>
            </a:r>
            <a:r>
              <a:rPr lang="en-US" b="0" dirty="0" err="1" smtClean="0"/>
              <a:t>var</a:t>
            </a:r>
            <a:r>
              <a:rPr lang="en-US" b="0" dirty="0" smtClean="0"/>
              <a:t>(X) * </a:t>
            </a:r>
            <a:r>
              <a:rPr lang="en-US" b="0" dirty="0" err="1" smtClean="0"/>
              <a:t>var</a:t>
            </a:r>
            <a:r>
              <a:rPr lang="en-US" b="0" dirty="0" smtClean="0"/>
              <a:t> (Y)):</a:t>
            </a:r>
          </a:p>
          <a:p>
            <a:endParaRPr lang="en-US" b="0" dirty="0"/>
          </a:p>
          <a:p>
            <a:endParaRPr lang="en-US" b="0" dirty="0"/>
          </a:p>
          <a:p>
            <a:r>
              <a:rPr lang="en-US" b="0" dirty="0" smtClean="0"/>
              <a:t>Strengths:</a:t>
            </a:r>
            <a:endParaRPr lang="en-US" b="0" dirty="0"/>
          </a:p>
          <a:p>
            <a:pPr marL="342900" indent="-342900">
              <a:buFont typeface="Arial" charset="0"/>
              <a:buChar char="•"/>
            </a:pPr>
            <a:r>
              <a:rPr lang="en-US" b="0" dirty="0" smtClean="0"/>
              <a:t>no relationship = -0.1 to 0.1</a:t>
            </a:r>
          </a:p>
          <a:p>
            <a:pPr marL="342900" indent="-342900">
              <a:buFont typeface="Arial" charset="0"/>
              <a:buChar char="•"/>
            </a:pPr>
            <a:r>
              <a:rPr lang="en-US" b="0" dirty="0" smtClean="0"/>
              <a:t>weak relationship = -0.35 to -0.1 or 0.1 to 0.35</a:t>
            </a:r>
          </a:p>
          <a:p>
            <a:pPr marL="342900" indent="-342900">
              <a:buFont typeface="Arial" charset="0"/>
              <a:buChar char="•"/>
            </a:pPr>
            <a:r>
              <a:rPr lang="en-US" b="0" dirty="0"/>
              <a:t>m</a:t>
            </a:r>
            <a:r>
              <a:rPr lang="en-US" b="0" dirty="0" smtClean="0"/>
              <a:t>oderate relationship = -0.6 to </a:t>
            </a:r>
            <a:r>
              <a:rPr lang="en-US" b="0" smtClean="0"/>
              <a:t>-0.35 </a:t>
            </a:r>
            <a:r>
              <a:rPr lang="en-US" b="0" dirty="0" smtClean="0"/>
              <a:t>or 0.3 </a:t>
            </a:r>
            <a:r>
              <a:rPr lang="en-US" b="0" smtClean="0"/>
              <a:t>to 0.65</a:t>
            </a:r>
            <a:endParaRPr lang="en-US" b="0" dirty="0" smtClean="0"/>
          </a:p>
          <a:p>
            <a:pPr marL="342900" indent="-342900">
              <a:buFont typeface="Arial" charset="0"/>
              <a:buChar char="•"/>
            </a:pPr>
            <a:r>
              <a:rPr lang="en-US" b="0" dirty="0"/>
              <a:t>s</a:t>
            </a:r>
            <a:r>
              <a:rPr lang="en-US" b="0" dirty="0" smtClean="0"/>
              <a:t>trong relationship = &lt; -0.6 or &gt; 0.6</a:t>
            </a:r>
          </a:p>
        </p:txBody>
      </p:sp>
      <p:pic>
        <p:nvPicPr>
          <p:cNvPr id="4" name="Picture 3"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634" y="3139496"/>
            <a:ext cx="3718984" cy="1358533"/>
          </a:xfrm>
          <a:prstGeom prst="rect">
            <a:avLst/>
          </a:prstGeom>
        </p:spPr>
      </p:pic>
    </p:spTree>
    <p:extLst>
      <p:ext uri="{BB962C8B-B14F-4D97-AF65-F5344CB8AC3E}">
        <p14:creationId xmlns:p14="http://schemas.microsoft.com/office/powerpoint/2010/main" val="1914789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Categorical &amp; Categorical</a:t>
            </a:r>
            <a:endParaRPr lang="en-US" dirty="0"/>
          </a:p>
        </p:txBody>
      </p:sp>
      <p:sp>
        <p:nvSpPr>
          <p:cNvPr id="3" name="Content Placeholder 2"/>
          <p:cNvSpPr>
            <a:spLocks noGrp="1"/>
          </p:cNvSpPr>
          <p:nvPr>
            <p:ph idx="1"/>
          </p:nvPr>
        </p:nvSpPr>
        <p:spPr/>
        <p:txBody>
          <a:bodyPr>
            <a:normAutofit fontScale="62500" lnSpcReduction="20000"/>
          </a:bodyPr>
          <a:lstStyle/>
          <a:p>
            <a:r>
              <a:rPr lang="en-US" b="0" dirty="0" smtClean="0"/>
              <a:t>There are three methods to describe this relationship.</a:t>
            </a:r>
          </a:p>
          <a:p>
            <a:r>
              <a:rPr lang="en-US" b="0" dirty="0" smtClean="0"/>
              <a:t>A </a:t>
            </a:r>
            <a:r>
              <a:rPr lang="en-US" dirty="0" smtClean="0"/>
              <a:t>two-way table</a:t>
            </a:r>
            <a:r>
              <a:rPr lang="en-US" b="0" dirty="0" smtClean="0"/>
              <a:t> has rows representing the category of one variable and columns representing the categories of the other. Each cell could contain count, count%, or both.</a:t>
            </a:r>
          </a:p>
          <a:p>
            <a:r>
              <a:rPr lang="en-US" b="0" dirty="0" smtClean="0"/>
              <a:t>A </a:t>
            </a:r>
            <a:r>
              <a:rPr lang="en-US" dirty="0" smtClean="0"/>
              <a:t>stacked column chart</a:t>
            </a:r>
            <a:r>
              <a:rPr lang="en-US" b="0" dirty="0" smtClean="0"/>
              <a:t> adds the box plots/counts together and stacks one bar on top of the other. It could contain either count or count%.</a:t>
            </a:r>
          </a:p>
          <a:p>
            <a:r>
              <a:rPr lang="en-US" b="0" dirty="0" smtClean="0"/>
              <a:t>A </a:t>
            </a:r>
            <a:r>
              <a:rPr lang="en-US" dirty="0" smtClean="0"/>
              <a:t>combination chart</a:t>
            </a:r>
            <a:r>
              <a:rPr lang="en-US" b="0" dirty="0" smtClean="0"/>
              <a:t> uses 2 or more chart types to emphasize that the chart contains different kinds of information. It’s the best visualization method to demonstrate the predictability power of a predictor (X-axis) against a target (Y-axis).</a:t>
            </a:r>
          </a:p>
          <a:p>
            <a:r>
              <a:rPr lang="en-US" b="0" dirty="0" smtClean="0"/>
              <a:t>The </a:t>
            </a:r>
            <a:r>
              <a:rPr lang="en-US" dirty="0" smtClean="0"/>
              <a:t>Chi-Square Test</a:t>
            </a:r>
            <a:r>
              <a:rPr lang="en-US" b="0" dirty="0" smtClean="0"/>
              <a:t> derives the statistical significance of the relationship between the variables. It is based on the difference between the expected frequencies (e) and the observed frequencies (n) in one or more categories in the frequency table. It tests whether the evidence in the sample is strong enough to generalize to a larger population. It returns probability for the computed chi-square distribution with the degree of freedom. If the probability is 0 it indicates both categorical variables are completely dependent,1 shows both variables are completely independent, and less </a:t>
            </a:r>
            <a:r>
              <a:rPr lang="en-US" b="0" smtClean="0"/>
              <a:t>than </a:t>
            </a:r>
            <a:r>
              <a:rPr lang="en-US" b="0" smtClean="0"/>
              <a:t>0.05 </a:t>
            </a:r>
            <a:r>
              <a:rPr lang="en-US" b="0" dirty="0" smtClean="0"/>
              <a:t>indicates the relationship between variables is significant at a 95% confidence level.</a:t>
            </a:r>
          </a:p>
          <a:p>
            <a:endParaRPr lang="en-US" b="0" dirty="0"/>
          </a:p>
          <a:p>
            <a:endParaRPr lang="en-US" b="0" dirty="0" smtClean="0"/>
          </a:p>
          <a:p>
            <a:endParaRPr lang="en-US" b="0" dirty="0" smtClean="0"/>
          </a:p>
          <a:p>
            <a:r>
              <a:rPr lang="en-US" b="0" dirty="0" smtClean="0"/>
              <a:t>Statistical measures used to analyze the power of the relationship are 1) Cramer’s V for Nominal Categorical Variable, and 2) Mantel-</a:t>
            </a:r>
            <a:r>
              <a:rPr lang="en-US" b="0" dirty="0" err="1" smtClean="0"/>
              <a:t>Haenszed</a:t>
            </a:r>
            <a:r>
              <a:rPr lang="en-US" b="0" dirty="0" smtClean="0"/>
              <a:t> Chi-Square for ordinal categorical variable</a:t>
            </a:r>
            <a:r>
              <a:rPr lang="is-IS" b="0" dirty="0" smtClean="0"/>
              <a:t>… ???</a:t>
            </a:r>
            <a:endParaRPr lang="en-US" dirty="0"/>
          </a:p>
        </p:txBody>
      </p:sp>
      <p:pic>
        <p:nvPicPr>
          <p:cNvPr id="5" name="Picture 4"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987" y="4717466"/>
            <a:ext cx="3484063" cy="611011"/>
          </a:xfrm>
          <a:prstGeom prst="rect">
            <a:avLst/>
          </a:prstGeom>
        </p:spPr>
      </p:pic>
    </p:spTree>
    <p:extLst>
      <p:ext uri="{BB962C8B-B14F-4D97-AF65-F5344CB8AC3E}">
        <p14:creationId xmlns:p14="http://schemas.microsoft.com/office/powerpoint/2010/main" val="3265452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Categorical &amp; Continuous</a:t>
            </a:r>
            <a:endParaRPr lang="en-US" dirty="0"/>
          </a:p>
        </p:txBody>
      </p:sp>
      <p:sp>
        <p:nvSpPr>
          <p:cNvPr id="3" name="Content Placeholder 2"/>
          <p:cNvSpPr>
            <a:spLocks noGrp="1"/>
          </p:cNvSpPr>
          <p:nvPr>
            <p:ph idx="1"/>
          </p:nvPr>
        </p:nvSpPr>
        <p:spPr/>
        <p:txBody>
          <a:bodyPr>
            <a:normAutofit fontScale="70000" lnSpcReduction="20000"/>
          </a:bodyPr>
          <a:lstStyle/>
          <a:p>
            <a:r>
              <a:rPr lang="en-US" b="0" dirty="0" smtClean="0"/>
              <a:t>Draw </a:t>
            </a:r>
            <a:r>
              <a:rPr lang="en-US" dirty="0" smtClean="0"/>
              <a:t>box plots</a:t>
            </a:r>
            <a:r>
              <a:rPr lang="en-US" b="0" dirty="0" smtClean="0"/>
              <a:t> for each level of categorical variables to visualize. A </a:t>
            </a:r>
            <a:r>
              <a:rPr lang="en-US" dirty="0" smtClean="0"/>
              <a:t>line chart with error bars</a:t>
            </a:r>
            <a:r>
              <a:rPr lang="en-US" b="0" dirty="0" smtClean="0"/>
              <a:t> displays information as a series of data points connected by straight line segments. Each data point is the average of the numerical data for the corresponding category of the categorical variable with error bar showing standard error. It is a way to summarize how pieces of information are related and how they vary depending on one another. A </a:t>
            </a:r>
            <a:r>
              <a:rPr lang="en-US" dirty="0" smtClean="0"/>
              <a:t>combination chart</a:t>
            </a:r>
            <a:r>
              <a:rPr lang="en-US" b="0" dirty="0" smtClean="0"/>
              <a:t> uses two or more chart types to emphasize that it contains different kinds of information. You can put a bar chart for the category and line chart with percent in the target category, which is the best visualization method to demonstrate the predictability power of a predictor against a target.</a:t>
            </a:r>
          </a:p>
          <a:p>
            <a:r>
              <a:rPr lang="en-US" b="0" dirty="0" smtClean="0"/>
              <a:t>Perform one of the following tests to assess whether each group is statistically significant/different from the others:</a:t>
            </a:r>
          </a:p>
          <a:p>
            <a:r>
              <a:rPr lang="en-US" b="0" dirty="0" smtClean="0"/>
              <a:t>A </a:t>
            </a:r>
            <a:r>
              <a:rPr lang="en-US" dirty="0" smtClean="0"/>
              <a:t>z-test / t-test</a:t>
            </a:r>
            <a:r>
              <a:rPr lang="en-US" b="0" dirty="0" smtClean="0"/>
              <a:t> assess whether the mean of the two groups are statistically different from each other or not. This analysis is appropriate for comparing the averages of a numerical variable for two categories of a categorical variable. If the probability of z is small, then the difference of the two averages is more significant. The t-test is used over the z-test only when the number of observations for both categories is less than 30.</a:t>
            </a:r>
          </a:p>
          <a:p>
            <a:endParaRPr lang="en-US" b="0" dirty="0"/>
          </a:p>
          <a:p>
            <a:r>
              <a:rPr lang="en-US" b="0" dirty="0" smtClean="0"/>
              <a:t>** Missing equations/full understanding</a:t>
            </a:r>
            <a:endParaRPr lang="en-US" b="0" dirty="0"/>
          </a:p>
        </p:txBody>
      </p:sp>
    </p:spTree>
    <p:extLst>
      <p:ext uri="{BB962C8B-B14F-4D97-AF65-F5344CB8AC3E}">
        <p14:creationId xmlns:p14="http://schemas.microsoft.com/office/powerpoint/2010/main" val="3618729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&amp; </a:t>
            </a:r>
            <a:r>
              <a:rPr lang="en-US" dirty="0" smtClean="0"/>
              <a:t>Continuous Cont’d</a:t>
            </a:r>
            <a:endParaRPr lang="en-US" dirty="0"/>
          </a:p>
        </p:txBody>
      </p:sp>
      <p:sp>
        <p:nvSpPr>
          <p:cNvPr id="3" name="Content Placeholder 2"/>
          <p:cNvSpPr>
            <a:spLocks noGrp="1"/>
          </p:cNvSpPr>
          <p:nvPr>
            <p:ph idx="1"/>
          </p:nvPr>
        </p:nvSpPr>
        <p:spPr/>
        <p:txBody>
          <a:bodyPr/>
          <a:lstStyle/>
          <a:p>
            <a:r>
              <a:rPr lang="en-US" b="0" dirty="0"/>
              <a:t>An </a:t>
            </a:r>
            <a:r>
              <a:rPr lang="en-US" dirty="0"/>
              <a:t>ANOVA</a:t>
            </a:r>
            <a:r>
              <a:rPr lang="en-US" b="0" dirty="0"/>
              <a:t> assesses whether the average of more than two groups is statistically </a:t>
            </a:r>
            <a:r>
              <a:rPr lang="en-US" b="0" dirty="0" smtClean="0"/>
              <a:t>different</a:t>
            </a:r>
            <a:r>
              <a:rPr lang="en-US" b="0" dirty="0"/>
              <a:t> </a:t>
            </a:r>
            <a:r>
              <a:rPr lang="en-US" b="0" dirty="0" smtClean="0"/>
              <a:t>from each other. This analysis is appropriate for comparing the averages of a numerical variable for more than two categories of a categorical variable.</a:t>
            </a:r>
          </a:p>
          <a:p>
            <a:r>
              <a:rPr lang="en-US" b="0" dirty="0"/>
              <a:t>** Missing equations/full </a:t>
            </a:r>
            <a:r>
              <a:rPr lang="en-US" b="0" dirty="0" smtClean="0"/>
              <a:t>understanding</a:t>
            </a:r>
            <a:endParaRPr lang="en-US" b="0" dirty="0"/>
          </a:p>
        </p:txBody>
      </p:sp>
    </p:spTree>
    <p:extLst>
      <p:ext uri="{BB962C8B-B14F-4D97-AF65-F5344CB8AC3E}">
        <p14:creationId xmlns:p14="http://schemas.microsoft.com/office/powerpoint/2010/main" val="305984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600" dirty="0" smtClean="0"/>
              <a:t>Feature Engineering</a:t>
            </a:r>
            <a:endParaRPr lang="en-US" sz="76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3745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br>
              <a:rPr lang="en-US" dirty="0" smtClean="0"/>
            </a:br>
            <a:r>
              <a:rPr lang="en-US" dirty="0" smtClean="0"/>
              <a:t>(Get the Data)</a:t>
            </a:r>
            <a:endParaRPr lang="en-US" dirty="0"/>
          </a:p>
        </p:txBody>
      </p:sp>
      <p:sp>
        <p:nvSpPr>
          <p:cNvPr id="3" name="Content Placeholder 2"/>
          <p:cNvSpPr>
            <a:spLocks noGrp="1"/>
          </p:cNvSpPr>
          <p:nvPr>
            <p:ph idx="1"/>
          </p:nvPr>
        </p:nvSpPr>
        <p:spPr/>
        <p:txBody>
          <a:bodyPr/>
          <a:lstStyle/>
          <a:p>
            <a:r>
              <a:rPr lang="en-US" b="0" dirty="0" smtClean="0"/>
              <a:t>This can include processes like:</a:t>
            </a:r>
          </a:p>
          <a:p>
            <a:pPr marL="342900" indent="-342900">
              <a:buFont typeface="Arial"/>
              <a:buChar char="•"/>
            </a:pPr>
            <a:r>
              <a:rPr lang="en-US" b="0" dirty="0" smtClean="0"/>
              <a:t>Downloading a </a:t>
            </a:r>
            <a:r>
              <a:rPr lang="en-US" b="0" dirty="0" err="1" smtClean="0"/>
              <a:t>csv</a:t>
            </a:r>
            <a:r>
              <a:rPr lang="en-US" b="0" dirty="0" smtClean="0"/>
              <a:t>/</a:t>
            </a:r>
            <a:r>
              <a:rPr lang="en-US" b="0" dirty="0" err="1" smtClean="0"/>
              <a:t>xls</a:t>
            </a:r>
            <a:endParaRPr lang="en-US" b="0" dirty="0" smtClean="0"/>
          </a:p>
          <a:p>
            <a:pPr marL="342900" indent="-342900">
              <a:buFont typeface="Arial"/>
              <a:buChar char="•"/>
            </a:pPr>
            <a:r>
              <a:rPr lang="en-US" b="0" dirty="0" smtClean="0"/>
              <a:t>Querying a database</a:t>
            </a:r>
          </a:p>
          <a:p>
            <a:pPr marL="342900" indent="-342900">
              <a:buFont typeface="Arial"/>
              <a:buChar char="•"/>
            </a:pPr>
            <a:r>
              <a:rPr lang="en-US" b="0" dirty="0" smtClean="0"/>
              <a:t>Web scraping</a:t>
            </a:r>
          </a:p>
          <a:p>
            <a:pPr marL="342900" indent="-342900">
              <a:buFont typeface="Arial"/>
              <a:buChar char="•"/>
            </a:pPr>
            <a:r>
              <a:rPr lang="is-IS" b="0" dirty="0" smtClean="0"/>
              <a:t>…</a:t>
            </a:r>
          </a:p>
          <a:p>
            <a:pPr marL="342900" indent="-342900">
              <a:buFont typeface="Arial"/>
              <a:buChar char="•"/>
            </a:pPr>
            <a:r>
              <a:rPr lang="is-IS" b="0" dirty="0" smtClean="0"/>
              <a:t>Importing all datasets</a:t>
            </a:r>
            <a:endParaRPr lang="en-US" b="0" dirty="0"/>
          </a:p>
        </p:txBody>
      </p:sp>
    </p:spTree>
    <p:extLst>
      <p:ext uri="{BB962C8B-B14F-4D97-AF65-F5344CB8AC3E}">
        <p14:creationId xmlns:p14="http://schemas.microsoft.com/office/powerpoint/2010/main" val="3418925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Cleaning + Feature Engineering</a:t>
            </a:r>
            <a:endParaRPr lang="en-US" dirty="0"/>
          </a:p>
        </p:txBody>
      </p:sp>
      <p:sp>
        <p:nvSpPr>
          <p:cNvPr id="3" name="Content Placeholder 2"/>
          <p:cNvSpPr>
            <a:spLocks noGrp="1"/>
          </p:cNvSpPr>
          <p:nvPr>
            <p:ph idx="1"/>
          </p:nvPr>
        </p:nvSpPr>
        <p:spPr/>
        <p:txBody>
          <a:bodyPr/>
          <a:lstStyle/>
          <a:p>
            <a:r>
              <a:rPr lang="en-US" b="0" dirty="0" smtClean="0"/>
              <a:t>Feature engineering is the process of transforming raw data into features that better represent the underlying problem to the predictive models, resulting in improved model accuracy on unseen data.</a:t>
            </a:r>
          </a:p>
          <a:p>
            <a:r>
              <a:rPr lang="en-US" b="0" dirty="0" smtClean="0"/>
              <a:t>Better features means:</a:t>
            </a:r>
          </a:p>
          <a:p>
            <a:pPr marL="342900" indent="-342900">
              <a:buFont typeface="Arial"/>
              <a:buChar char="•"/>
            </a:pPr>
            <a:r>
              <a:rPr lang="en-US" b="0" dirty="0" smtClean="0"/>
              <a:t>more flexibility in models (even less optimal ones will produce decent results).</a:t>
            </a:r>
          </a:p>
          <a:p>
            <a:pPr marL="342900" indent="-342900">
              <a:buFont typeface="Arial"/>
              <a:buChar char="•"/>
            </a:pPr>
            <a:r>
              <a:rPr lang="en-US" b="0" dirty="0" smtClean="0"/>
              <a:t>simpler models (even less optimal parameters will produce decent results).</a:t>
            </a:r>
          </a:p>
          <a:p>
            <a:pPr marL="342900" indent="-342900">
              <a:buFont typeface="Arial"/>
              <a:buChar char="•"/>
            </a:pPr>
            <a:r>
              <a:rPr lang="en-US" b="0" dirty="0" smtClean="0"/>
              <a:t>better results.</a:t>
            </a:r>
            <a:endParaRPr lang="en-US" b="0" dirty="0"/>
          </a:p>
        </p:txBody>
      </p:sp>
    </p:spTree>
    <p:extLst>
      <p:ext uri="{BB962C8B-B14F-4D97-AF65-F5344CB8AC3E}">
        <p14:creationId xmlns:p14="http://schemas.microsoft.com/office/powerpoint/2010/main" val="1319078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 Cont’d</a:t>
            </a:r>
            <a:endParaRPr lang="en-US" dirty="0"/>
          </a:p>
        </p:txBody>
      </p:sp>
      <p:sp>
        <p:nvSpPr>
          <p:cNvPr id="3" name="Content Placeholder 2"/>
          <p:cNvSpPr>
            <a:spLocks noGrp="1"/>
          </p:cNvSpPr>
          <p:nvPr>
            <p:ph idx="1"/>
          </p:nvPr>
        </p:nvSpPr>
        <p:spPr/>
        <p:txBody>
          <a:bodyPr/>
          <a:lstStyle/>
          <a:p>
            <a:r>
              <a:rPr lang="en-US" b="0" dirty="0" smtClean="0"/>
              <a:t>Feature engineering can work to improve interpretation or accuracy, but not both. This relationship is a trade-off.</a:t>
            </a:r>
            <a:endParaRPr lang="en-US" b="0" dirty="0"/>
          </a:p>
        </p:txBody>
      </p:sp>
    </p:spTree>
    <p:extLst>
      <p:ext uri="{BB962C8B-B14F-4D97-AF65-F5344CB8AC3E}">
        <p14:creationId xmlns:p14="http://schemas.microsoft.com/office/powerpoint/2010/main" val="3187758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Data</a:t>
            </a:r>
            <a:endParaRPr lang="en-US" dirty="0"/>
          </a:p>
        </p:txBody>
      </p:sp>
      <p:sp>
        <p:nvSpPr>
          <p:cNvPr id="3" name="Content Placeholder 2"/>
          <p:cNvSpPr>
            <a:spLocks noGrp="1"/>
          </p:cNvSpPr>
          <p:nvPr>
            <p:ph idx="1"/>
          </p:nvPr>
        </p:nvSpPr>
        <p:spPr/>
        <p:txBody>
          <a:bodyPr>
            <a:normAutofit fontScale="92500" lnSpcReduction="10000"/>
          </a:bodyPr>
          <a:lstStyle/>
          <a:p>
            <a:r>
              <a:rPr lang="en-US" b="0" dirty="0" smtClean="0"/>
              <a:t>What can be done to fix the problem of missing data?</a:t>
            </a:r>
          </a:p>
          <a:p>
            <a:pPr marL="342900" indent="-342900">
              <a:buFont typeface="Arial"/>
              <a:buChar char="•"/>
            </a:pPr>
            <a:r>
              <a:rPr lang="en-US" b="0" dirty="0" smtClean="0"/>
              <a:t>Ignore it – in the case of classification</a:t>
            </a:r>
          </a:p>
          <a:p>
            <a:pPr marL="342900" indent="-342900">
              <a:buFont typeface="Arial"/>
              <a:buChar char="•"/>
            </a:pPr>
            <a:r>
              <a:rPr lang="en-US" b="0" dirty="0" smtClean="0"/>
              <a:t>Remove all rows with missing data – this can be dangerous because we may lose crucial data</a:t>
            </a:r>
          </a:p>
          <a:p>
            <a:pPr marL="342900" indent="-342900">
              <a:buFont typeface="Arial"/>
              <a:buChar char="•"/>
            </a:pPr>
            <a:r>
              <a:rPr lang="en-US" b="0" dirty="0" smtClean="0"/>
              <a:t>Imputation – Replace missing values with measures of central tendency (mean*, median, mode)   *most used</a:t>
            </a:r>
          </a:p>
          <a:p>
            <a:pPr marL="342900" indent="-342900">
              <a:buFont typeface="Arial"/>
              <a:buChar char="•"/>
            </a:pPr>
            <a:r>
              <a:rPr lang="en-US" b="0" dirty="0" smtClean="0"/>
              <a:t>Imputation – Do the above, but subset the data so you only average certain, more applicable values from categorical/class variables</a:t>
            </a:r>
          </a:p>
          <a:p>
            <a:pPr marL="342900" indent="-342900">
              <a:buFont typeface="Arial"/>
              <a:buChar char="•"/>
            </a:pPr>
            <a:r>
              <a:rPr lang="en-US" b="0" dirty="0" smtClean="0"/>
              <a:t>Fill missing data with the most probable values, inference-based like Bayesian formula or decision tree, essentially build a learning algorithm (note to use all same methods, so if you’re using linear regression to only include statistically significant variables)</a:t>
            </a:r>
            <a:endParaRPr lang="en-US" b="0" dirty="0"/>
          </a:p>
        </p:txBody>
      </p:sp>
    </p:spTree>
    <p:extLst>
      <p:ext uri="{BB962C8B-B14F-4D97-AF65-F5344CB8AC3E}">
        <p14:creationId xmlns:p14="http://schemas.microsoft.com/office/powerpoint/2010/main" val="3623903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data – Target-based Encoding </a:t>
            </a:r>
            <a:endParaRPr lang="en-US" dirty="0"/>
          </a:p>
        </p:txBody>
      </p:sp>
      <p:sp>
        <p:nvSpPr>
          <p:cNvPr id="3" name="Content Placeholder 2"/>
          <p:cNvSpPr>
            <a:spLocks noGrp="1"/>
          </p:cNvSpPr>
          <p:nvPr>
            <p:ph idx="1"/>
          </p:nvPr>
        </p:nvSpPr>
        <p:spPr>
          <a:xfrm>
            <a:off x="457200" y="1752600"/>
            <a:ext cx="7620000" cy="4738511"/>
          </a:xfrm>
        </p:spPr>
        <p:txBody>
          <a:bodyPr>
            <a:normAutofit/>
          </a:bodyPr>
          <a:lstStyle/>
          <a:p>
            <a:r>
              <a:rPr lang="en-US" b="0" dirty="0" smtClean="0"/>
              <a:t>Categorical variables contain categories and must be changed into numbers to be fit </a:t>
            </a:r>
            <a:r>
              <a:rPr lang="en-US" b="0" dirty="0"/>
              <a:t>t</a:t>
            </a:r>
            <a:r>
              <a:rPr lang="en-US" b="0" dirty="0" smtClean="0"/>
              <a:t>o a statistical model. There are two approaches.</a:t>
            </a:r>
          </a:p>
          <a:p>
            <a:r>
              <a:rPr lang="en-US" dirty="0" smtClean="0"/>
              <a:t>Target-based encoding</a:t>
            </a:r>
            <a:r>
              <a:rPr lang="en-US" b="0" dirty="0" smtClean="0"/>
              <a:t>: Convert each category to a number – only if there is an implied numerical significance, i.e. low = 0, medium = 1, high = 2. This should also be done for a </a:t>
            </a:r>
            <a:r>
              <a:rPr lang="en-US" b="0" dirty="0" err="1" smtClean="0"/>
              <a:t>boolean</a:t>
            </a:r>
            <a:r>
              <a:rPr lang="en-US" b="0" dirty="0" smtClean="0"/>
              <a:t> category (2 categories). Even binned age groups should more likely be converted to dummy variables.</a:t>
            </a:r>
          </a:p>
          <a:p>
            <a:r>
              <a:rPr lang="en-US" b="0" dirty="0" smtClean="0"/>
              <a:t>Drawbacks to this method are that it’s dependent on the distribution of the target and it has a lower predictability power compared to the binary encoding method.</a:t>
            </a:r>
          </a:p>
        </p:txBody>
      </p:sp>
    </p:spTree>
    <p:extLst>
      <p:ext uri="{BB962C8B-B14F-4D97-AF65-F5344CB8AC3E}">
        <p14:creationId xmlns:p14="http://schemas.microsoft.com/office/powerpoint/2010/main" val="598999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Target-Based Encoding Examples</a:t>
            </a:r>
            <a:endParaRPr lang="en-US" dirty="0"/>
          </a:p>
        </p:txBody>
      </p:sp>
      <p:pic>
        <p:nvPicPr>
          <p:cNvPr id="4" name="Picture 3" descr="Screen Shot 2016-12-08 at 10.4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50091"/>
            <a:ext cx="4868333" cy="1981760"/>
          </a:xfrm>
          <a:prstGeom prst="rect">
            <a:avLst/>
          </a:prstGeom>
        </p:spPr>
      </p:pic>
      <p:pic>
        <p:nvPicPr>
          <p:cNvPr id="7" name="Picture 6" descr="Screen Shot 2016-12-08 at 10.48.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222" y="3705655"/>
            <a:ext cx="4506460" cy="2328262"/>
          </a:xfrm>
          <a:prstGeom prst="rect">
            <a:avLst/>
          </a:prstGeom>
        </p:spPr>
      </p:pic>
    </p:spTree>
    <p:extLst>
      <p:ext uri="{BB962C8B-B14F-4D97-AF65-F5344CB8AC3E}">
        <p14:creationId xmlns:p14="http://schemas.microsoft.com/office/powerpoint/2010/main" val="2654457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Categorical data – </a:t>
            </a:r>
            <a:r>
              <a:rPr lang="en-US" dirty="0" smtClean="0"/>
              <a:t>Binary / Dummy Encoding </a:t>
            </a:r>
            <a:endParaRPr lang="en-US" dirty="0"/>
          </a:p>
        </p:txBody>
      </p:sp>
      <p:sp>
        <p:nvSpPr>
          <p:cNvPr id="3" name="Content Placeholder 2"/>
          <p:cNvSpPr>
            <a:spLocks noGrp="1"/>
          </p:cNvSpPr>
          <p:nvPr>
            <p:ph idx="1"/>
          </p:nvPr>
        </p:nvSpPr>
        <p:spPr/>
        <p:txBody>
          <a:bodyPr/>
          <a:lstStyle/>
          <a:p>
            <a:r>
              <a:rPr lang="en-US" dirty="0"/>
              <a:t>Binary encoding</a:t>
            </a:r>
            <a:r>
              <a:rPr lang="en-US" b="0" dirty="0"/>
              <a:t>: Convert each category to a </a:t>
            </a:r>
            <a:r>
              <a:rPr lang="en-US" dirty="0"/>
              <a:t>dummy variable</a:t>
            </a:r>
            <a:r>
              <a:rPr lang="en-US" b="0" dirty="0"/>
              <a:t> (</a:t>
            </a:r>
            <a:r>
              <a:rPr lang="en-US" dirty="0"/>
              <a:t>dummy encoding</a:t>
            </a:r>
            <a:r>
              <a:rPr lang="en-US" b="0" dirty="0"/>
              <a:t>) – so that France either has a 1 or 0, Germany either has a 1 or 0, and you can get rid of Spain because 0 0 = Spain and you don’t want to fall victim to the dummy trap. Therefore, you should end up with # of categories – 1 = # of dummy variables. Reduces the risk of </a:t>
            </a:r>
            <a:r>
              <a:rPr lang="en-US" b="0" dirty="0" err="1"/>
              <a:t>overfitting</a:t>
            </a:r>
            <a:r>
              <a:rPr lang="en-US" b="0" dirty="0" smtClean="0"/>
              <a:t>.</a:t>
            </a:r>
          </a:p>
          <a:p>
            <a:r>
              <a:rPr lang="en-US" b="0" dirty="0"/>
              <a:t>The main drawback of encoding is when categorical variables with many </a:t>
            </a:r>
            <a:r>
              <a:rPr lang="en-US" b="0" dirty="0" err="1"/>
              <a:t>vaules</a:t>
            </a:r>
            <a:r>
              <a:rPr lang="en-US" b="0" dirty="0"/>
              <a:t> tremendously increases the dimensionality of the data</a:t>
            </a:r>
            <a:r>
              <a:rPr lang="en-US" b="0" dirty="0" smtClean="0"/>
              <a:t>.</a:t>
            </a:r>
            <a:endParaRPr lang="en-US" b="0" dirty="0"/>
          </a:p>
        </p:txBody>
      </p:sp>
    </p:spTree>
    <p:extLst>
      <p:ext uri="{BB962C8B-B14F-4D97-AF65-F5344CB8AC3E}">
        <p14:creationId xmlns:p14="http://schemas.microsoft.com/office/powerpoint/2010/main" val="2950257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Binning / Discretization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Binning</a:t>
            </a:r>
            <a:r>
              <a:rPr lang="en-US" b="0" dirty="0" smtClean="0"/>
              <a:t> is the process of transforming numerical variables to categorical.</a:t>
            </a:r>
          </a:p>
          <a:p>
            <a:r>
              <a:rPr lang="en-US" b="0" dirty="0" smtClean="0"/>
              <a:t>Transform a numerical variable into a categorical one by binning values (let’s say grades) into their respective categories (A, B, C, </a:t>
            </a:r>
            <a:r>
              <a:rPr lang="en-US" b="0" dirty="0" err="1" smtClean="0"/>
              <a:t>etc</a:t>
            </a:r>
            <a:r>
              <a:rPr lang="en-US" b="0" dirty="0" smtClean="0"/>
              <a:t>), usually based on frequency tables.</a:t>
            </a:r>
          </a:p>
          <a:p>
            <a:r>
              <a:rPr lang="en-US" b="0" dirty="0" smtClean="0"/>
              <a:t>This will help interpretability and visualizations. It can reduce noise and/or non-linearity. Can also reduce risk of </a:t>
            </a:r>
            <a:r>
              <a:rPr lang="en-US" b="0" dirty="0" err="1" smtClean="0"/>
              <a:t>overfitting</a:t>
            </a:r>
            <a:r>
              <a:rPr lang="en-US" b="0" dirty="0" smtClean="0"/>
              <a:t>.</a:t>
            </a:r>
          </a:p>
          <a:p>
            <a:r>
              <a:rPr lang="en-US" b="0" dirty="0" smtClean="0"/>
              <a:t>Best for regression models.</a:t>
            </a:r>
          </a:p>
          <a:p>
            <a:r>
              <a:rPr lang="en-US" b="0" dirty="0" smtClean="0"/>
              <a:t>Binning often to create a more normal distribution, or to group a bunch of categories with a low percentage of of the rows into one category like ‘other’.</a:t>
            </a:r>
          </a:p>
          <a:p>
            <a:r>
              <a:rPr lang="en-US" b="0" dirty="0" smtClean="0"/>
              <a:t>Binning allows easy identification of outliers, invalid and missing values of numerical variables.</a:t>
            </a:r>
            <a:endParaRPr lang="en-US" b="0" dirty="0"/>
          </a:p>
        </p:txBody>
      </p:sp>
    </p:spTree>
    <p:extLst>
      <p:ext uri="{BB962C8B-B14F-4D97-AF65-F5344CB8AC3E}">
        <p14:creationId xmlns:p14="http://schemas.microsoft.com/office/powerpoint/2010/main" val="870988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Binning</a:t>
            </a:r>
            <a:endParaRPr lang="en-US" dirty="0"/>
          </a:p>
        </p:txBody>
      </p:sp>
      <p:sp>
        <p:nvSpPr>
          <p:cNvPr id="3" name="Content Placeholder 2"/>
          <p:cNvSpPr>
            <a:spLocks noGrp="1"/>
          </p:cNvSpPr>
          <p:nvPr>
            <p:ph idx="1"/>
          </p:nvPr>
        </p:nvSpPr>
        <p:spPr>
          <a:xfrm>
            <a:off x="457200" y="1752600"/>
            <a:ext cx="7620000" cy="4230511"/>
          </a:xfrm>
        </p:spPr>
        <p:txBody>
          <a:bodyPr>
            <a:normAutofit lnSpcReduction="10000"/>
          </a:bodyPr>
          <a:lstStyle/>
          <a:p>
            <a:r>
              <a:rPr lang="en-US" dirty="0" smtClean="0"/>
              <a:t>Supervised binning</a:t>
            </a:r>
            <a:r>
              <a:rPr lang="en-US" b="0" dirty="0" smtClean="0"/>
              <a:t> methods transform numerical variables into categorical ones and refer to the target when selecting discretization cut points.</a:t>
            </a:r>
          </a:p>
          <a:p>
            <a:r>
              <a:rPr lang="en-US" dirty="0" smtClean="0"/>
              <a:t>Entropy-based binning</a:t>
            </a:r>
            <a:r>
              <a:rPr lang="en-US" b="0" dirty="0" smtClean="0"/>
              <a:t> is one example of such a method. It uses a split approach and is based on the target. Intuitively, it finds the best split so bins are as pure as possible (the majority of the values in a bin have the same class label).</a:t>
            </a:r>
            <a:r>
              <a:rPr lang="en-US" dirty="0" smtClean="0"/>
              <a:t> </a:t>
            </a:r>
            <a:r>
              <a:rPr lang="en-US" b="0" dirty="0" smtClean="0"/>
              <a:t>Formally, it is characterized by finding the split with the maximal information gain.</a:t>
            </a:r>
          </a:p>
          <a:p>
            <a:r>
              <a:rPr lang="en-US" b="0" dirty="0" smtClean="0"/>
              <a:t>Though the theory of how to create the splits, calculate entropy/information gain, </a:t>
            </a:r>
            <a:r>
              <a:rPr lang="en-US" b="0" dirty="0" err="1" smtClean="0"/>
              <a:t>etc</a:t>
            </a:r>
            <a:r>
              <a:rPr lang="en-US" b="0" dirty="0" smtClean="0"/>
              <a:t> is well-documented, it is out of scope to implement the algorithms oneself. Use preexisting libraries to do so. A full explanation of entropy-based binning can be found </a:t>
            </a:r>
            <a:r>
              <a:rPr lang="en-US" b="0" dirty="0" smtClean="0">
                <a:hlinkClick r:id="rId2"/>
              </a:rPr>
              <a:t>here</a:t>
            </a:r>
            <a:r>
              <a:rPr lang="en-US" b="0" dirty="0" smtClean="0"/>
              <a:t> and </a:t>
            </a:r>
            <a:r>
              <a:rPr lang="en-US" b="0" dirty="0" smtClean="0">
                <a:hlinkClick r:id="rId3"/>
              </a:rPr>
              <a:t>here</a:t>
            </a:r>
            <a:r>
              <a:rPr lang="en-US" b="0" dirty="0" smtClean="0"/>
              <a:t>.</a:t>
            </a:r>
            <a:endParaRPr lang="en-US" b="0" dirty="0"/>
          </a:p>
        </p:txBody>
      </p:sp>
    </p:spTree>
    <p:extLst>
      <p:ext uri="{BB962C8B-B14F-4D97-AF65-F5344CB8AC3E}">
        <p14:creationId xmlns:p14="http://schemas.microsoft.com/office/powerpoint/2010/main" val="1672626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Binning</a:t>
            </a:r>
            <a:endParaRPr lang="en-US" dirty="0"/>
          </a:p>
        </p:txBody>
      </p:sp>
      <p:sp>
        <p:nvSpPr>
          <p:cNvPr id="3" name="Content Placeholder 2"/>
          <p:cNvSpPr>
            <a:spLocks noGrp="1"/>
          </p:cNvSpPr>
          <p:nvPr>
            <p:ph idx="1"/>
          </p:nvPr>
        </p:nvSpPr>
        <p:spPr>
          <a:xfrm>
            <a:off x="457200" y="1752601"/>
            <a:ext cx="7620000" cy="2791178"/>
          </a:xfrm>
        </p:spPr>
        <p:txBody>
          <a:bodyPr>
            <a:normAutofit fontScale="85000" lnSpcReduction="10000"/>
          </a:bodyPr>
          <a:lstStyle/>
          <a:p>
            <a:r>
              <a:rPr lang="en-US" dirty="0" smtClean="0"/>
              <a:t>Unsupervised binning</a:t>
            </a:r>
            <a:r>
              <a:rPr lang="en-US" b="0" dirty="0" smtClean="0"/>
              <a:t> transforms numerical variables into categorical ones but does not use target information.</a:t>
            </a:r>
          </a:p>
          <a:p>
            <a:r>
              <a:rPr lang="en-US" b="0" dirty="0" smtClean="0"/>
              <a:t>One method is </a:t>
            </a:r>
            <a:r>
              <a:rPr lang="en-US" dirty="0" smtClean="0"/>
              <a:t>equal width</a:t>
            </a:r>
            <a:r>
              <a:rPr lang="en-US" b="0" dirty="0" smtClean="0"/>
              <a:t>, which divides the data into k intervals of equal size. The width is determined by w = (max-min)/k, with the interval boundaries lying at </a:t>
            </a:r>
            <a:r>
              <a:rPr lang="en-US" b="0" dirty="0" err="1" smtClean="0"/>
              <a:t>min+w</a:t>
            </a:r>
            <a:r>
              <a:rPr lang="en-US" b="0" dirty="0" smtClean="0"/>
              <a:t>, min+2w, </a:t>
            </a:r>
            <a:r>
              <a:rPr lang="is-IS" b="0" dirty="0" smtClean="0"/>
              <a:t>…, min+(k-1)w</a:t>
            </a:r>
          </a:p>
          <a:p>
            <a:r>
              <a:rPr lang="is-IS" b="0" dirty="0" smtClean="0"/>
              <a:t>Another method is </a:t>
            </a:r>
            <a:r>
              <a:rPr lang="is-IS" dirty="0" smtClean="0"/>
              <a:t>equal frequency</a:t>
            </a:r>
            <a:r>
              <a:rPr lang="is-IS" b="0" dirty="0" smtClean="0"/>
              <a:t>, which divides the data into k groups where each group contains approximately the same number of values.</a:t>
            </a:r>
          </a:p>
          <a:p>
            <a:r>
              <a:rPr lang="is-IS" b="0" dirty="0" smtClean="0"/>
              <a:t>For both of these methods, the best way of determining k is by looking at the histogram and trying different intervals or groups.</a:t>
            </a:r>
          </a:p>
          <a:p>
            <a:endParaRPr lang="en-US" b="0" dirty="0"/>
          </a:p>
        </p:txBody>
      </p:sp>
      <p:pic>
        <p:nvPicPr>
          <p:cNvPr id="5" name="Picture 4" descr="Screen Shot 2016-12-11 at 1.50.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4266" y="4543779"/>
            <a:ext cx="2054483" cy="1439332"/>
          </a:xfrm>
          <a:prstGeom prst="rect">
            <a:avLst/>
          </a:prstGeom>
        </p:spPr>
      </p:pic>
    </p:spTree>
    <p:extLst>
      <p:ext uri="{BB962C8B-B14F-4D97-AF65-F5344CB8AC3E}">
        <p14:creationId xmlns:p14="http://schemas.microsoft.com/office/powerpoint/2010/main" val="181905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Reducing Categorical Levels</a:t>
            </a:r>
            <a:endParaRPr lang="en-US" dirty="0"/>
          </a:p>
        </p:txBody>
      </p:sp>
      <p:sp>
        <p:nvSpPr>
          <p:cNvPr id="3" name="Content Placeholder 2"/>
          <p:cNvSpPr>
            <a:spLocks noGrp="1"/>
          </p:cNvSpPr>
          <p:nvPr>
            <p:ph idx="1"/>
          </p:nvPr>
        </p:nvSpPr>
        <p:spPr/>
        <p:txBody>
          <a:bodyPr/>
          <a:lstStyle/>
          <a:p>
            <a:r>
              <a:rPr lang="en-US" b="0" dirty="0" smtClean="0"/>
              <a:t>When there are too many levels in one category, many levels may account for a high percentage of the data. A decision tree or random forest will likely be very impacted, placing too much importance on all bins as opposed to the most important ones.</a:t>
            </a:r>
          </a:p>
          <a:p>
            <a:r>
              <a:rPr lang="en-US" b="0" dirty="0" smtClean="0"/>
              <a:t>Reduce the number of levels in the category.</a:t>
            </a:r>
            <a:endParaRPr lang="en-US" b="0" dirty="0"/>
          </a:p>
        </p:txBody>
      </p:sp>
    </p:spTree>
    <p:extLst>
      <p:ext uri="{BB962C8B-B14F-4D97-AF65-F5344CB8AC3E}">
        <p14:creationId xmlns:p14="http://schemas.microsoft.com/office/powerpoint/2010/main" val="1642215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a:t>
            </a:r>
            <a:br>
              <a:rPr lang="en-US" dirty="0" smtClean="0"/>
            </a:br>
            <a:r>
              <a:rPr lang="en-US" dirty="0" smtClean="0"/>
              <a:t>(Explore the Data)</a:t>
            </a:r>
            <a:endParaRPr lang="en-US" dirty="0"/>
          </a:p>
        </p:txBody>
      </p:sp>
      <p:sp>
        <p:nvSpPr>
          <p:cNvPr id="3" name="Content Placeholder 2"/>
          <p:cNvSpPr>
            <a:spLocks noGrp="1"/>
          </p:cNvSpPr>
          <p:nvPr>
            <p:ph idx="1"/>
          </p:nvPr>
        </p:nvSpPr>
        <p:spPr/>
        <p:txBody>
          <a:bodyPr/>
          <a:lstStyle/>
          <a:p>
            <a:r>
              <a:rPr lang="en-US" b="0" dirty="0" smtClean="0"/>
              <a:t>This includes:</a:t>
            </a:r>
          </a:p>
          <a:p>
            <a:pPr marL="342900" indent="-342900">
              <a:buFont typeface="Arial"/>
              <a:buChar char="•"/>
            </a:pPr>
            <a:r>
              <a:rPr lang="en-US" b="0" dirty="0" smtClean="0"/>
              <a:t>Variable definitions</a:t>
            </a:r>
          </a:p>
          <a:p>
            <a:pPr marL="342900" indent="-342900">
              <a:buFont typeface="Arial"/>
              <a:buChar char="•"/>
            </a:pPr>
            <a:r>
              <a:rPr lang="en-US" b="0" dirty="0" smtClean="0"/>
              <a:t>Visualizations</a:t>
            </a:r>
          </a:p>
          <a:p>
            <a:pPr marL="342900" indent="-342900">
              <a:buFont typeface="Arial"/>
              <a:buChar char="•"/>
            </a:pPr>
            <a:r>
              <a:rPr lang="en-US" b="0" dirty="0" smtClean="0"/>
              <a:t>Univariate and bivariate analysis</a:t>
            </a:r>
          </a:p>
          <a:p>
            <a:pPr marL="342900" indent="-342900">
              <a:buFont typeface="Arial"/>
              <a:buChar char="•"/>
            </a:pPr>
            <a:r>
              <a:rPr lang="en-US" b="0" dirty="0" smtClean="0"/>
              <a:t>Pivot tables</a:t>
            </a:r>
          </a:p>
          <a:p>
            <a:pPr marL="342900" indent="-342900">
              <a:buFont typeface="Arial"/>
              <a:buChar char="•"/>
            </a:pPr>
            <a:r>
              <a:rPr lang="en-US" b="0" dirty="0" smtClean="0"/>
              <a:t>Note patterns and anomalies</a:t>
            </a:r>
          </a:p>
          <a:p>
            <a:pPr marL="342900" indent="-342900">
              <a:buFont typeface="Arial"/>
              <a:buChar char="•"/>
            </a:pPr>
            <a:r>
              <a:rPr lang="en-US" b="0" dirty="0" smtClean="0"/>
              <a:t>Guided by domain knowledge</a:t>
            </a:r>
            <a:endParaRPr lang="en-US" b="0" dirty="0"/>
          </a:p>
        </p:txBody>
      </p:sp>
    </p:spTree>
    <p:extLst>
      <p:ext uri="{BB962C8B-B14F-4D97-AF65-F5344CB8AC3E}">
        <p14:creationId xmlns:p14="http://schemas.microsoft.com/office/powerpoint/2010/main" val="1016591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Non-Normal to Normal Distribution</a:t>
            </a:r>
            <a:endParaRPr lang="en-US" dirty="0"/>
          </a:p>
        </p:txBody>
      </p:sp>
      <p:sp>
        <p:nvSpPr>
          <p:cNvPr id="3" name="Content Placeholder 2"/>
          <p:cNvSpPr>
            <a:spLocks noGrp="1"/>
          </p:cNvSpPr>
          <p:nvPr>
            <p:ph idx="1"/>
          </p:nvPr>
        </p:nvSpPr>
        <p:spPr/>
        <p:txBody>
          <a:bodyPr>
            <a:normAutofit fontScale="92500" lnSpcReduction="20000"/>
          </a:bodyPr>
          <a:lstStyle/>
          <a:p>
            <a:r>
              <a:rPr lang="en-US" b="0" dirty="0" smtClean="0"/>
              <a:t>Normally distributed data is useful for statistical analysis.</a:t>
            </a:r>
          </a:p>
          <a:p>
            <a:r>
              <a:rPr lang="en-US" b="0" dirty="0" smtClean="0"/>
              <a:t>Use a transformation to obtain a normal distribution for tools/techniques that require a normal distribution.</a:t>
            </a:r>
          </a:p>
          <a:p>
            <a:r>
              <a:rPr lang="en-US" b="0" dirty="0" smtClean="0"/>
              <a:t>This could involve taking the data’s log, square root, cube, </a:t>
            </a:r>
            <a:r>
              <a:rPr lang="en-US" b="0" dirty="0" err="1" smtClean="0"/>
              <a:t>etc</a:t>
            </a:r>
            <a:r>
              <a:rPr lang="en-US" b="0" dirty="0" smtClean="0"/>
              <a:t>, but testing all possibilities would be time consuming so could use a Box-Cox transformation (plug in lambda = -5 to +5):</a:t>
            </a:r>
          </a:p>
          <a:p>
            <a:endParaRPr lang="en-US" b="0" dirty="0"/>
          </a:p>
          <a:p>
            <a:endParaRPr lang="en-US" b="0" dirty="0" smtClean="0"/>
          </a:p>
          <a:p>
            <a:endParaRPr lang="en-US" b="0" dirty="0" smtClean="0"/>
          </a:p>
          <a:p>
            <a:endParaRPr lang="en-US" b="0" dirty="0"/>
          </a:p>
          <a:p>
            <a:r>
              <a:rPr lang="en-US" b="0" dirty="0" smtClean="0"/>
              <a:t>Sometimes we can’t achieve normality with the Box-Cox method, so the resulting data should be checked to ensure normality is reached.</a:t>
            </a:r>
          </a:p>
          <a:p>
            <a:r>
              <a:rPr lang="en-US" b="0" dirty="0" smtClean="0"/>
              <a:t>Can this reduce noise?</a:t>
            </a:r>
          </a:p>
        </p:txBody>
      </p:sp>
      <p:pic>
        <p:nvPicPr>
          <p:cNvPr id="4" name="Picture 3" descr="Screen Shot 2016-11-18 at 10.30.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948" y="3498501"/>
            <a:ext cx="2626337" cy="1527209"/>
          </a:xfrm>
          <a:prstGeom prst="rect">
            <a:avLst/>
          </a:prstGeom>
        </p:spPr>
      </p:pic>
    </p:spTree>
    <p:extLst>
      <p:ext uri="{BB962C8B-B14F-4D97-AF65-F5344CB8AC3E}">
        <p14:creationId xmlns:p14="http://schemas.microsoft.com/office/powerpoint/2010/main" val="3672419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Terms</a:t>
            </a:r>
            <a:endParaRPr lang="en-US" dirty="0"/>
          </a:p>
        </p:txBody>
      </p:sp>
      <p:sp>
        <p:nvSpPr>
          <p:cNvPr id="3" name="Content Placeholder 2"/>
          <p:cNvSpPr>
            <a:spLocks noGrp="1"/>
          </p:cNvSpPr>
          <p:nvPr>
            <p:ph idx="1"/>
          </p:nvPr>
        </p:nvSpPr>
        <p:spPr/>
        <p:txBody>
          <a:bodyPr/>
          <a:lstStyle/>
          <a:p>
            <a:r>
              <a:rPr lang="en-US" b="0" dirty="0" smtClean="0"/>
              <a:t>To understand the effect of two or more independent variables on the dependent variable jointly, create an interaction term.</a:t>
            </a:r>
          </a:p>
          <a:p>
            <a:r>
              <a:rPr lang="en-US" b="0" dirty="0" smtClean="0"/>
              <a:t>No idea how to determine which variables should interact.</a:t>
            </a:r>
          </a:p>
          <a:p>
            <a:r>
              <a:rPr lang="en-US" b="0" dirty="0" smtClean="0"/>
              <a:t>One variable should not depend on the other, and vice versa.</a:t>
            </a:r>
            <a:endParaRPr lang="en-US" b="0" dirty="0"/>
          </a:p>
        </p:txBody>
      </p:sp>
      <p:pic>
        <p:nvPicPr>
          <p:cNvPr id="4" name="Picture 3" descr="regression-polynomi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869" y="3384436"/>
            <a:ext cx="4261324" cy="2498967"/>
          </a:xfrm>
          <a:prstGeom prst="rect">
            <a:avLst/>
          </a:prstGeom>
        </p:spPr>
      </p:pic>
    </p:spTree>
    <p:extLst>
      <p:ext uri="{BB962C8B-B14F-4D97-AF65-F5344CB8AC3E}">
        <p14:creationId xmlns:p14="http://schemas.microsoft.com/office/powerpoint/2010/main" val="4076781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Dimensionality</a:t>
            </a:r>
            <a:endParaRPr lang="en-US" dirty="0"/>
          </a:p>
        </p:txBody>
      </p:sp>
      <p:sp>
        <p:nvSpPr>
          <p:cNvPr id="3" name="Content Placeholder 2"/>
          <p:cNvSpPr>
            <a:spLocks noGrp="1"/>
          </p:cNvSpPr>
          <p:nvPr>
            <p:ph idx="1"/>
          </p:nvPr>
        </p:nvSpPr>
        <p:spPr/>
        <p:txBody>
          <a:bodyPr/>
          <a:lstStyle/>
          <a:p>
            <a:r>
              <a:rPr lang="en-US" b="0" dirty="0" smtClean="0"/>
              <a:t>Do not include any repetitive variables, or combine variables (i.e. get rid of length and width when creating an area variable).</a:t>
            </a:r>
          </a:p>
          <a:p>
            <a:r>
              <a:rPr lang="en-US" b="0" dirty="0" smtClean="0"/>
              <a:t>The technique depends on the types of variables (text, image, numerical, </a:t>
            </a:r>
            <a:r>
              <a:rPr lang="en-US" b="0" dirty="0" err="1" smtClean="0"/>
              <a:t>etc</a:t>
            </a:r>
            <a:r>
              <a:rPr lang="en-US" b="0" dirty="0" smtClean="0"/>
              <a:t>).</a:t>
            </a:r>
          </a:p>
          <a:p>
            <a:r>
              <a:rPr lang="en-US" b="0" dirty="0" smtClean="0"/>
              <a:t>Also called feature extraction.</a:t>
            </a:r>
          </a:p>
          <a:p>
            <a:r>
              <a:rPr lang="en-US" b="0" dirty="0"/>
              <a:t>P</a:t>
            </a:r>
            <a:r>
              <a:rPr lang="en-US" b="0" dirty="0" smtClean="0"/>
              <a:t>rincipal component analysis emphasizes variation to bring out strong patterns in a dataset.</a:t>
            </a:r>
          </a:p>
          <a:p>
            <a:r>
              <a:rPr lang="en-US" b="0" dirty="0" smtClean="0"/>
              <a:t>Frequently used in image and video processing, and when there is a very large number of variables in a dataset.</a:t>
            </a:r>
            <a:endParaRPr lang="en-US" b="0" dirty="0"/>
          </a:p>
        </p:txBody>
      </p:sp>
    </p:spTree>
    <p:extLst>
      <p:ext uri="{BB962C8B-B14F-4D97-AF65-F5344CB8AC3E}">
        <p14:creationId xmlns:p14="http://schemas.microsoft.com/office/powerpoint/2010/main" val="2689990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New Variables</a:t>
            </a:r>
            <a:endParaRPr lang="en-US" dirty="0"/>
          </a:p>
        </p:txBody>
      </p:sp>
      <p:sp>
        <p:nvSpPr>
          <p:cNvPr id="3" name="Content Placeholder 2"/>
          <p:cNvSpPr>
            <a:spLocks noGrp="1"/>
          </p:cNvSpPr>
          <p:nvPr>
            <p:ph idx="1"/>
          </p:nvPr>
        </p:nvSpPr>
        <p:spPr/>
        <p:txBody>
          <a:bodyPr/>
          <a:lstStyle/>
          <a:p>
            <a:r>
              <a:rPr lang="en-US" b="0" dirty="0" smtClean="0"/>
              <a:t>Splitting a variable (i.e. a time into AM and PM) might have a higher predictive power.</a:t>
            </a:r>
            <a:endParaRPr lang="en-US" b="0" dirty="0"/>
          </a:p>
        </p:txBody>
      </p:sp>
    </p:spTree>
    <p:extLst>
      <p:ext uri="{BB962C8B-B14F-4D97-AF65-F5344CB8AC3E}">
        <p14:creationId xmlns:p14="http://schemas.microsoft.com/office/powerpoint/2010/main" val="2219763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Standardizing Units</a:t>
            </a:r>
            <a:endParaRPr lang="en-US" dirty="0"/>
          </a:p>
        </p:txBody>
      </p:sp>
      <p:sp>
        <p:nvSpPr>
          <p:cNvPr id="3" name="Content Placeholder 2"/>
          <p:cNvSpPr>
            <a:spLocks noGrp="1"/>
          </p:cNvSpPr>
          <p:nvPr>
            <p:ph idx="1"/>
          </p:nvPr>
        </p:nvSpPr>
        <p:spPr/>
        <p:txBody>
          <a:bodyPr/>
          <a:lstStyle/>
          <a:p>
            <a:r>
              <a:rPr lang="en-US" b="0" dirty="0" smtClean="0"/>
              <a:t>Though (I believe) not </a:t>
            </a:r>
            <a:r>
              <a:rPr lang="en-US" b="0" dirty="0"/>
              <a:t>f</a:t>
            </a:r>
            <a:r>
              <a:rPr lang="en-US" b="0" dirty="0" smtClean="0"/>
              <a:t>ully necessary, converting all of the same units (i.e. all money to dollars) could benefit your interpretation of the model.</a:t>
            </a:r>
            <a:endParaRPr lang="en-US" b="0" dirty="0"/>
          </a:p>
        </p:txBody>
      </p:sp>
    </p:spTree>
    <p:extLst>
      <p:ext uri="{BB962C8B-B14F-4D97-AF65-F5344CB8AC3E}">
        <p14:creationId xmlns:p14="http://schemas.microsoft.com/office/powerpoint/2010/main" val="575279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a:t>
            </a:r>
            <a:endParaRPr lang="en-US" dirty="0"/>
          </a:p>
        </p:txBody>
      </p:sp>
      <p:sp>
        <p:nvSpPr>
          <p:cNvPr id="3" name="Content Placeholder 2"/>
          <p:cNvSpPr>
            <a:spLocks noGrp="1"/>
          </p:cNvSpPr>
          <p:nvPr>
            <p:ph idx="1"/>
          </p:nvPr>
        </p:nvSpPr>
        <p:spPr/>
        <p:txBody>
          <a:bodyPr/>
          <a:lstStyle/>
          <a:p>
            <a:r>
              <a:rPr lang="en-US" b="0" dirty="0" smtClean="0"/>
              <a:t>There is a possibility you will need to find additional data to build your model. Do it.</a:t>
            </a:r>
            <a:endParaRPr lang="en-US" b="0" dirty="0"/>
          </a:p>
        </p:txBody>
      </p:sp>
    </p:spTree>
    <p:extLst>
      <p:ext uri="{BB962C8B-B14F-4D97-AF65-F5344CB8AC3E}">
        <p14:creationId xmlns:p14="http://schemas.microsoft.com/office/powerpoint/2010/main" val="225489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5 Methods of Building Models / Feature Selection</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b="0" dirty="0" smtClean="0"/>
              <a:t>All in</a:t>
            </a:r>
          </a:p>
          <a:p>
            <a:pPr marL="457200" indent="-457200">
              <a:buFont typeface="+mj-lt"/>
              <a:buAutoNum type="arabicPeriod"/>
            </a:pPr>
            <a:r>
              <a:rPr lang="en-US" b="0" dirty="0" smtClean="0"/>
              <a:t>Backward Elimination</a:t>
            </a:r>
          </a:p>
          <a:p>
            <a:pPr marL="457200" indent="-457200">
              <a:buFont typeface="+mj-lt"/>
              <a:buAutoNum type="arabicPeriod"/>
            </a:pPr>
            <a:r>
              <a:rPr lang="en-US" b="0" dirty="0" smtClean="0"/>
              <a:t>Forward Selection</a:t>
            </a:r>
          </a:p>
          <a:p>
            <a:pPr marL="457200" indent="-457200">
              <a:buFont typeface="+mj-lt"/>
              <a:buAutoNum type="arabicPeriod"/>
            </a:pPr>
            <a:r>
              <a:rPr lang="en-US" b="0" dirty="0" smtClean="0"/>
              <a:t>Bidirectional Elimination</a:t>
            </a:r>
          </a:p>
          <a:p>
            <a:pPr marL="457200" indent="-457200">
              <a:buFont typeface="+mj-lt"/>
              <a:buAutoNum type="arabicPeriod"/>
            </a:pPr>
            <a:r>
              <a:rPr lang="en-US" b="0" dirty="0" smtClean="0"/>
              <a:t>Score Comparison</a:t>
            </a:r>
          </a:p>
          <a:p>
            <a:endParaRPr lang="en-US" b="0" dirty="0" smtClean="0"/>
          </a:p>
          <a:p>
            <a:r>
              <a:rPr lang="en-US" b="0" dirty="0" smtClean="0"/>
              <a:t>Does this only apply to linear regression? Polynomial/others too?</a:t>
            </a:r>
          </a:p>
          <a:p>
            <a:endParaRPr lang="en-US" b="0" dirty="0"/>
          </a:p>
          <a:p>
            <a:pPr algn="r"/>
            <a:r>
              <a:rPr lang="en-US" b="0" dirty="0" smtClean="0"/>
              <a:t>* These methods are considered controversial to statisticians, research others when you get some time?</a:t>
            </a:r>
            <a:endParaRPr lang="en-US" b="0" dirty="0"/>
          </a:p>
        </p:txBody>
      </p:sp>
      <p:pic>
        <p:nvPicPr>
          <p:cNvPr id="4" name="Picture 3" descr="Screen Shot 2016-11-18 at 10.59.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472" y="2135289"/>
            <a:ext cx="2496934" cy="1445593"/>
          </a:xfrm>
          <a:prstGeom prst="rect">
            <a:avLst/>
          </a:prstGeom>
        </p:spPr>
      </p:pic>
    </p:spTree>
    <p:extLst>
      <p:ext uri="{BB962C8B-B14F-4D97-AF65-F5344CB8AC3E}">
        <p14:creationId xmlns:p14="http://schemas.microsoft.com/office/powerpoint/2010/main" val="2805897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All-In</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b="0" dirty="0" smtClean="0"/>
              <a:t>Prior knowledge</a:t>
            </a:r>
          </a:p>
          <a:p>
            <a:pPr marL="342900" indent="-342900">
              <a:buFont typeface="Arial"/>
              <a:buChar char="•"/>
            </a:pPr>
            <a:r>
              <a:rPr lang="en-US" b="0" dirty="0" smtClean="0"/>
              <a:t>You have to</a:t>
            </a:r>
          </a:p>
          <a:p>
            <a:pPr marL="342900" indent="-342900">
              <a:buFont typeface="Arial"/>
              <a:buChar char="•"/>
            </a:pPr>
            <a:r>
              <a:rPr lang="en-US" b="0" dirty="0" smtClean="0"/>
              <a:t>Preparing for Backward Elimination</a:t>
            </a:r>
            <a:endParaRPr lang="en-US" b="0" dirty="0"/>
          </a:p>
        </p:txBody>
      </p:sp>
    </p:spTree>
    <p:extLst>
      <p:ext uri="{BB962C8B-B14F-4D97-AF65-F5344CB8AC3E}">
        <p14:creationId xmlns:p14="http://schemas.microsoft.com/office/powerpoint/2010/main" val="4028640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Backward Elimination</a:t>
            </a:r>
            <a:endParaRPr lang="en-US" dirty="0"/>
          </a:p>
        </p:txBody>
      </p:sp>
      <p:pic>
        <p:nvPicPr>
          <p:cNvPr id="4" name="Picture 3" descr="Screen Shot 2016-11-18 at 11.01.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84" y="2240407"/>
            <a:ext cx="8604999" cy="3055504"/>
          </a:xfrm>
          <a:prstGeom prst="rect">
            <a:avLst/>
          </a:prstGeom>
        </p:spPr>
      </p:pic>
    </p:spTree>
    <p:extLst>
      <p:ext uri="{BB962C8B-B14F-4D97-AF65-F5344CB8AC3E}">
        <p14:creationId xmlns:p14="http://schemas.microsoft.com/office/powerpoint/2010/main" val="510717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Selection</a:t>
            </a:r>
            <a:endParaRPr lang="en-US" dirty="0"/>
          </a:p>
        </p:txBody>
      </p:sp>
      <p:pic>
        <p:nvPicPr>
          <p:cNvPr id="4" name="Picture 3" descr="Screen Shot 2016-11-18 at 11.02.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63" y="2276548"/>
            <a:ext cx="8606912" cy="3267903"/>
          </a:xfrm>
          <a:prstGeom prst="rect">
            <a:avLst/>
          </a:prstGeom>
        </p:spPr>
      </p:pic>
    </p:spTree>
    <p:extLst>
      <p:ext uri="{BB962C8B-B14F-4D97-AF65-F5344CB8AC3E}">
        <p14:creationId xmlns:p14="http://schemas.microsoft.com/office/powerpoint/2010/main" val="3293721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600" dirty="0" smtClean="0"/>
              <a:t>Data Exploration</a:t>
            </a:r>
            <a:endParaRPr lang="en-US" sz="76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8566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Elimination</a:t>
            </a:r>
            <a:endParaRPr lang="en-US" dirty="0"/>
          </a:p>
        </p:txBody>
      </p:sp>
      <p:pic>
        <p:nvPicPr>
          <p:cNvPr id="4" name="Picture 3" descr="Screen Shot 2016-11-18 at 11.02.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8" y="2251186"/>
            <a:ext cx="8350191" cy="3241425"/>
          </a:xfrm>
          <a:prstGeom prst="rect">
            <a:avLst/>
          </a:prstGeom>
        </p:spPr>
      </p:pic>
    </p:spTree>
    <p:extLst>
      <p:ext uri="{BB962C8B-B14F-4D97-AF65-F5344CB8AC3E}">
        <p14:creationId xmlns:p14="http://schemas.microsoft.com/office/powerpoint/2010/main" val="2822026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 Comparison</a:t>
            </a:r>
            <a:endParaRPr lang="en-US" dirty="0"/>
          </a:p>
        </p:txBody>
      </p:sp>
      <p:pic>
        <p:nvPicPr>
          <p:cNvPr id="4" name="Picture 3" descr="Screen Shot 2016-11-18 at 11.03.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92" y="2300200"/>
            <a:ext cx="8525843" cy="3167824"/>
          </a:xfrm>
          <a:prstGeom prst="rect">
            <a:avLst/>
          </a:prstGeom>
        </p:spPr>
      </p:pic>
    </p:spTree>
    <p:extLst>
      <p:ext uri="{BB962C8B-B14F-4D97-AF65-F5344CB8AC3E}">
        <p14:creationId xmlns:p14="http://schemas.microsoft.com/office/powerpoint/2010/main" val="3534663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Features?</a:t>
            </a:r>
            <a:endParaRPr lang="en-US" dirty="0"/>
          </a:p>
        </p:txBody>
      </p:sp>
      <p:sp>
        <p:nvSpPr>
          <p:cNvPr id="3" name="Content Placeholder 2"/>
          <p:cNvSpPr>
            <a:spLocks noGrp="1"/>
          </p:cNvSpPr>
          <p:nvPr>
            <p:ph idx="1"/>
          </p:nvPr>
        </p:nvSpPr>
        <p:spPr/>
        <p:txBody>
          <a:bodyPr/>
          <a:lstStyle/>
          <a:p>
            <a:r>
              <a:rPr lang="en-US" b="0" dirty="0" smtClean="0"/>
              <a:t>As the polynomial order of a given features increases, training error will decrease. The cross validation error will tend to decrease as d increases up to a point, and then it will increase as d increases, forming a convex curve.</a:t>
            </a:r>
            <a:endParaRPr lang="en-US" b="0" dirty="0"/>
          </a:p>
        </p:txBody>
      </p:sp>
      <p:pic>
        <p:nvPicPr>
          <p:cNvPr id="4" name="Picture 3" descr="Screen Shot 2017-02-13 at 9.29.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053" y="3182097"/>
            <a:ext cx="3371476" cy="2867330"/>
          </a:xfrm>
          <a:prstGeom prst="rect">
            <a:avLst/>
          </a:prstGeom>
        </p:spPr>
      </p:pic>
    </p:spTree>
    <p:extLst>
      <p:ext uri="{BB962C8B-B14F-4D97-AF65-F5344CB8AC3E}">
        <p14:creationId xmlns:p14="http://schemas.microsoft.com/office/powerpoint/2010/main" val="2140991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and Bias/Variance</a:t>
            </a:r>
            <a:endParaRPr lang="en-US" dirty="0"/>
          </a:p>
        </p:txBody>
      </p:sp>
      <p:sp>
        <p:nvSpPr>
          <p:cNvPr id="3" name="Content Placeholder 2"/>
          <p:cNvSpPr>
            <a:spLocks noGrp="1"/>
          </p:cNvSpPr>
          <p:nvPr>
            <p:ph idx="1"/>
          </p:nvPr>
        </p:nvSpPr>
        <p:spPr>
          <a:xfrm>
            <a:off x="457200" y="3179084"/>
            <a:ext cx="7620000" cy="518459"/>
          </a:xfrm>
        </p:spPr>
        <p:txBody>
          <a:bodyPr/>
          <a:lstStyle/>
          <a:p>
            <a:r>
              <a:rPr lang="en-US" b="0" dirty="0" smtClean="0"/>
              <a:t>Steps to choose both a model and a regularization term:</a:t>
            </a:r>
          </a:p>
        </p:txBody>
      </p:sp>
      <p:pic>
        <p:nvPicPr>
          <p:cNvPr id="5" name="Picture 4" descr="Screen Shot 2017-02-13 at 9.41.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8" y="3603415"/>
            <a:ext cx="7321176" cy="2627626"/>
          </a:xfrm>
          <a:prstGeom prst="rect">
            <a:avLst/>
          </a:prstGeom>
        </p:spPr>
      </p:pic>
      <p:pic>
        <p:nvPicPr>
          <p:cNvPr id="6" name="Picture 5" descr="Screen Shot 2017-02-13 at 9.38.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906" y="1682817"/>
            <a:ext cx="4182036" cy="1496267"/>
          </a:xfrm>
          <a:prstGeom prst="rect">
            <a:avLst/>
          </a:prstGeom>
        </p:spPr>
      </p:pic>
    </p:spTree>
    <p:extLst>
      <p:ext uri="{BB962C8B-B14F-4D97-AF65-F5344CB8AC3E}">
        <p14:creationId xmlns:p14="http://schemas.microsoft.com/office/powerpoint/2010/main" val="251920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 – High Bias</a:t>
            </a:r>
            <a:endParaRPr lang="en-US" dirty="0"/>
          </a:p>
        </p:txBody>
      </p:sp>
      <p:pic>
        <p:nvPicPr>
          <p:cNvPr id="4" name="Picture 3" descr="Screen Shot 2017-02-13 at 9.52.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84832"/>
            <a:ext cx="7501546" cy="3359524"/>
          </a:xfrm>
          <a:prstGeom prst="rect">
            <a:avLst/>
          </a:prstGeom>
        </p:spPr>
      </p:pic>
    </p:spTree>
    <p:extLst>
      <p:ext uri="{BB962C8B-B14F-4D97-AF65-F5344CB8AC3E}">
        <p14:creationId xmlns:p14="http://schemas.microsoft.com/office/powerpoint/2010/main" val="3374220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 – High Variance</a:t>
            </a:r>
            <a:endParaRPr lang="en-US" dirty="0"/>
          </a:p>
        </p:txBody>
      </p:sp>
      <p:pic>
        <p:nvPicPr>
          <p:cNvPr id="3" name="Picture 2" descr="Screen Shot 2017-02-13 at 9.5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20263"/>
            <a:ext cx="8038353" cy="3637714"/>
          </a:xfrm>
          <a:prstGeom prst="rect">
            <a:avLst/>
          </a:prstGeom>
        </p:spPr>
      </p:pic>
    </p:spTree>
    <p:extLst>
      <p:ext uri="{BB962C8B-B14F-4D97-AF65-F5344CB8AC3E}">
        <p14:creationId xmlns:p14="http://schemas.microsoft.com/office/powerpoint/2010/main" val="2189040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 High Bias and Variance</a:t>
            </a:r>
            <a:endParaRPr lang="en-US" dirty="0"/>
          </a:p>
        </p:txBody>
      </p:sp>
      <p:sp>
        <p:nvSpPr>
          <p:cNvPr id="3" name="Content Placeholder 2"/>
          <p:cNvSpPr>
            <a:spLocks noGrp="1"/>
          </p:cNvSpPr>
          <p:nvPr>
            <p:ph idx="1"/>
          </p:nvPr>
        </p:nvSpPr>
        <p:spPr>
          <a:xfrm>
            <a:off x="457200" y="1752600"/>
            <a:ext cx="3636682" cy="4373563"/>
          </a:xfrm>
        </p:spPr>
        <p:txBody>
          <a:bodyPr/>
          <a:lstStyle/>
          <a:p>
            <a:r>
              <a:rPr lang="en-US" dirty="0" smtClean="0"/>
              <a:t>Fix high bias</a:t>
            </a:r>
          </a:p>
          <a:p>
            <a:endParaRPr lang="en-US" b="0" dirty="0"/>
          </a:p>
          <a:p>
            <a:r>
              <a:rPr lang="en-US" b="0" dirty="0" smtClean="0"/>
              <a:t>Adding features</a:t>
            </a:r>
          </a:p>
          <a:p>
            <a:r>
              <a:rPr lang="en-US" b="0" dirty="0" smtClean="0"/>
              <a:t>Adding polynomial features</a:t>
            </a:r>
          </a:p>
          <a:p>
            <a:r>
              <a:rPr lang="en-US" b="0" dirty="0" smtClean="0"/>
              <a:t>Decrease lambda</a:t>
            </a:r>
            <a:endParaRPr lang="en-US" b="0" dirty="0"/>
          </a:p>
        </p:txBody>
      </p:sp>
      <p:sp>
        <p:nvSpPr>
          <p:cNvPr id="4" name="Content Placeholder 2"/>
          <p:cNvSpPr txBox="1">
            <a:spLocks/>
          </p:cNvSpPr>
          <p:nvPr/>
        </p:nvSpPr>
        <p:spPr>
          <a:xfrm>
            <a:off x="4823011" y="1752600"/>
            <a:ext cx="3636682"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t>Fix high variance</a:t>
            </a:r>
          </a:p>
          <a:p>
            <a:endParaRPr lang="en-US" b="0" dirty="0"/>
          </a:p>
          <a:p>
            <a:r>
              <a:rPr lang="en-US" b="0" dirty="0" smtClean="0"/>
              <a:t>Get more training examples</a:t>
            </a:r>
          </a:p>
          <a:p>
            <a:r>
              <a:rPr lang="en-US" b="0" dirty="0" smtClean="0"/>
              <a:t>Try smaller sets of features</a:t>
            </a:r>
          </a:p>
          <a:p>
            <a:r>
              <a:rPr lang="en-US" b="0" smtClean="0"/>
              <a:t>Increase lambda</a:t>
            </a:r>
            <a:endParaRPr lang="en-US" b="0" dirty="0"/>
          </a:p>
        </p:txBody>
      </p:sp>
    </p:spTree>
    <p:extLst>
      <p:ext uri="{BB962C8B-B14F-4D97-AF65-F5344CB8AC3E}">
        <p14:creationId xmlns:p14="http://schemas.microsoft.com/office/powerpoint/2010/main" val="29253687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Test Validate Split</a:t>
            </a:r>
            <a:endParaRPr lang="en-US" dirty="0"/>
          </a:p>
        </p:txBody>
      </p:sp>
      <p:sp>
        <p:nvSpPr>
          <p:cNvPr id="3" name="Content Placeholder 2"/>
          <p:cNvSpPr>
            <a:spLocks noGrp="1"/>
          </p:cNvSpPr>
          <p:nvPr>
            <p:ph idx="1"/>
          </p:nvPr>
        </p:nvSpPr>
        <p:spPr/>
        <p:txBody>
          <a:bodyPr/>
          <a:lstStyle/>
          <a:p>
            <a:r>
              <a:rPr lang="en-US" b="0" dirty="0" smtClean="0"/>
              <a:t>Split the data into training and testing sets.</a:t>
            </a:r>
          </a:p>
          <a:p>
            <a:r>
              <a:rPr lang="en-US" b="0" dirty="0"/>
              <a:t>Check the summary statistics of the training and testing sets to confirm they are randomized equally.</a:t>
            </a:r>
          </a:p>
          <a:p>
            <a:r>
              <a:rPr lang="en-US" b="0" dirty="0" smtClean="0"/>
              <a:t>A test size of about 20-30% of the dataset is average if it’s only train test split.</a:t>
            </a:r>
          </a:p>
          <a:p>
            <a:r>
              <a:rPr lang="en-US" b="0" dirty="0" smtClean="0"/>
              <a:t>Here is the data allocation for a train (60%), test (20%) and validate (20%) split.</a:t>
            </a:r>
          </a:p>
        </p:txBody>
      </p:sp>
    </p:spTree>
    <p:extLst>
      <p:ext uri="{BB962C8B-B14F-4D97-AF65-F5344CB8AC3E}">
        <p14:creationId xmlns:p14="http://schemas.microsoft.com/office/powerpoint/2010/main" val="1047886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Scaling</a:t>
            </a:r>
            <a:endParaRPr lang="en-US" dirty="0"/>
          </a:p>
        </p:txBody>
      </p:sp>
      <p:sp>
        <p:nvSpPr>
          <p:cNvPr id="3" name="Content Placeholder 2"/>
          <p:cNvSpPr>
            <a:spLocks noGrp="1"/>
          </p:cNvSpPr>
          <p:nvPr>
            <p:ph idx="1"/>
          </p:nvPr>
        </p:nvSpPr>
        <p:spPr>
          <a:xfrm>
            <a:off x="457200" y="1752601"/>
            <a:ext cx="7620000" cy="1539240"/>
          </a:xfrm>
        </p:spPr>
        <p:txBody>
          <a:bodyPr>
            <a:normAutofit fontScale="85000" lnSpcReduction="10000"/>
          </a:bodyPr>
          <a:lstStyle/>
          <a:p>
            <a:r>
              <a:rPr lang="en-US" sz="1800" b="0" dirty="0" smtClean="0"/>
              <a:t>The skinnier the ellipses are, the harder it can be to find the global minimum. This is because theta will descend quickly on small ranges and slowly on large ranges, and so will oscillate inefficiently down to the optimum when the variables are uneven. </a:t>
            </a:r>
            <a:r>
              <a:rPr lang="en-US" sz="1800" dirty="0" smtClean="0"/>
              <a:t>Scale your features</a:t>
            </a:r>
            <a:r>
              <a:rPr lang="en-US" sz="1800" b="0" dirty="0" smtClean="0"/>
              <a:t> to make the ellipses more circular which will make convergence occur must faster. The goal is to make sure your features are on a similar scale around -1 ≤ </a:t>
            </a:r>
            <a:r>
              <a:rPr lang="en-US" sz="1800" b="0" dirty="0" err="1" smtClean="0"/>
              <a:t>x</a:t>
            </a:r>
            <a:r>
              <a:rPr lang="en-US" sz="1800" b="0" baseline="-25000" dirty="0" err="1"/>
              <a:t>j</a:t>
            </a:r>
            <a:r>
              <a:rPr lang="en-US" sz="1800" b="0" baseline="30000" dirty="0" smtClean="0"/>
              <a:t>(</a:t>
            </a:r>
            <a:r>
              <a:rPr lang="en-US" sz="1800" b="0" baseline="30000" dirty="0" err="1" smtClean="0"/>
              <a:t>i</a:t>
            </a:r>
            <a:r>
              <a:rPr lang="en-US" sz="1800" b="0" baseline="30000" dirty="0" smtClean="0"/>
              <a:t>)</a:t>
            </a:r>
            <a:r>
              <a:rPr lang="en-US" sz="1800" b="0" dirty="0" smtClean="0"/>
              <a:t> </a:t>
            </a:r>
            <a:r>
              <a:rPr lang="en-US" sz="1800" b="0" dirty="0"/>
              <a:t>≤</a:t>
            </a:r>
            <a:r>
              <a:rPr lang="en-US" sz="1800" b="0" dirty="0" smtClean="0"/>
              <a:t> 1. This range doesn’t have to be precise.</a:t>
            </a:r>
            <a:endParaRPr lang="en-US" sz="1800" b="0" dirty="0"/>
          </a:p>
        </p:txBody>
      </p:sp>
      <p:sp>
        <p:nvSpPr>
          <p:cNvPr id="4"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a:hlinkClick r:id="rId2" action="ppaction://hlinksldjump"/>
              </a:rPr>
              <a:t>Regression</a:t>
            </a:r>
            <a:r>
              <a:rPr lang="en-US" b="0" dirty="0"/>
              <a:t> | </a:t>
            </a:r>
            <a:r>
              <a:rPr lang="en-US" dirty="0" smtClean="0">
                <a:hlinkClick r:id="rId3" action="ppaction://hlinksldjump"/>
              </a:rPr>
              <a:t>Back</a:t>
            </a:r>
            <a:endParaRPr lang="en-US" dirty="0" smtClean="0"/>
          </a:p>
        </p:txBody>
      </p:sp>
      <p:pic>
        <p:nvPicPr>
          <p:cNvPr id="5" name="Picture 4" descr="cleaning-feature-scal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275" y="3291840"/>
            <a:ext cx="5732509" cy="2698397"/>
          </a:xfrm>
          <a:prstGeom prst="rect">
            <a:avLst/>
          </a:prstGeom>
        </p:spPr>
      </p:pic>
    </p:spTree>
    <p:extLst>
      <p:ext uri="{BB962C8B-B14F-4D97-AF65-F5344CB8AC3E}">
        <p14:creationId xmlns:p14="http://schemas.microsoft.com/office/powerpoint/2010/main" val="1746379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Scaling</a:t>
            </a:r>
            <a:endParaRPr lang="en-US" dirty="0"/>
          </a:p>
        </p:txBody>
      </p:sp>
      <p:sp>
        <p:nvSpPr>
          <p:cNvPr id="3" name="Content Placeholder 2"/>
          <p:cNvSpPr>
            <a:spLocks noGrp="1"/>
          </p:cNvSpPr>
          <p:nvPr>
            <p:ph idx="1"/>
          </p:nvPr>
        </p:nvSpPr>
        <p:spPr>
          <a:xfrm>
            <a:off x="457200" y="1752600"/>
            <a:ext cx="7620000" cy="1624105"/>
          </a:xfrm>
        </p:spPr>
        <p:txBody>
          <a:bodyPr>
            <a:normAutofit fontScale="92500" lnSpcReduction="20000"/>
          </a:bodyPr>
          <a:lstStyle/>
          <a:p>
            <a:r>
              <a:rPr lang="en-US" b="0" dirty="0" smtClean="0"/>
              <a:t>Many machine learning models are based on Euclidean distance (seems to help k-means clustering too), so having features with very different ranges will skew each feature’s importance. Feature scaling the dependent variables must be applied to both training and testing sets, using the same transformation on both. Two common approaches are:</a:t>
            </a:r>
          </a:p>
        </p:txBody>
      </p:sp>
      <p:sp>
        <p:nvSpPr>
          <p:cNvPr id="4" name="Content Placeholder 2"/>
          <p:cNvSpPr txBox="1">
            <a:spLocks/>
          </p:cNvSpPr>
          <p:nvPr/>
        </p:nvSpPr>
        <p:spPr>
          <a:xfrm>
            <a:off x="459677" y="3772962"/>
            <a:ext cx="3812477" cy="1192574"/>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smtClean="0"/>
              <a:t>Standardization (z-scores)</a:t>
            </a:r>
          </a:p>
          <a:p>
            <a:pPr algn="ctr"/>
            <a:r>
              <a:rPr lang="en-US" b="0" dirty="0" err="1" smtClean="0"/>
              <a:t>x</a:t>
            </a:r>
            <a:r>
              <a:rPr lang="en-US" b="0" baseline="-25000" dirty="0" err="1" smtClean="0"/>
              <a:t>stand</a:t>
            </a:r>
            <a:r>
              <a:rPr lang="en-US" b="0" dirty="0" smtClean="0"/>
              <a:t> = x – mean(x) </a:t>
            </a:r>
          </a:p>
          <a:p>
            <a:pPr algn="ctr"/>
            <a:r>
              <a:rPr lang="en-US" b="0" dirty="0" smtClean="0"/>
              <a:t> </a:t>
            </a:r>
            <a:r>
              <a:rPr lang="en-US" b="0" dirty="0" err="1" smtClean="0"/>
              <a:t>std</a:t>
            </a:r>
            <a:r>
              <a:rPr lang="en-US" b="0" dirty="0" smtClean="0"/>
              <a:t>(x)</a:t>
            </a:r>
          </a:p>
        </p:txBody>
      </p:sp>
      <p:sp>
        <p:nvSpPr>
          <p:cNvPr id="5" name="Content Placeholder 2"/>
          <p:cNvSpPr txBox="1">
            <a:spLocks/>
          </p:cNvSpPr>
          <p:nvPr/>
        </p:nvSpPr>
        <p:spPr>
          <a:xfrm>
            <a:off x="4264723" y="3772962"/>
            <a:ext cx="3812477" cy="1192574"/>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smtClean="0"/>
              <a:t>Normalization</a:t>
            </a:r>
          </a:p>
          <a:p>
            <a:pPr algn="ctr"/>
            <a:r>
              <a:rPr lang="en-US" b="0" dirty="0" err="1" smtClean="0"/>
              <a:t>x</a:t>
            </a:r>
            <a:r>
              <a:rPr lang="en-US" b="0" baseline="-25000" dirty="0" err="1" smtClean="0"/>
              <a:t>norm</a:t>
            </a:r>
            <a:r>
              <a:rPr lang="en-US" b="0" dirty="0" smtClean="0"/>
              <a:t> = x – min(x) /</a:t>
            </a:r>
          </a:p>
          <a:p>
            <a:pPr algn="ctr"/>
            <a:r>
              <a:rPr lang="en-US" b="0" dirty="0" smtClean="0"/>
              <a:t>max(x) – min(x)</a:t>
            </a:r>
            <a:endParaRPr lang="en-US" b="0" dirty="0"/>
          </a:p>
        </p:txBody>
      </p:sp>
    </p:spTree>
    <p:extLst>
      <p:ext uri="{BB962C8B-B14F-4D97-AF65-F5344CB8AC3E}">
        <p14:creationId xmlns:p14="http://schemas.microsoft.com/office/powerpoint/2010/main" val="3723310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a:t>
            </a:r>
            <a:endParaRPr lang="en-US" dirty="0"/>
          </a:p>
        </p:txBody>
      </p:sp>
      <p:sp>
        <p:nvSpPr>
          <p:cNvPr id="3" name="Content Placeholder 2"/>
          <p:cNvSpPr>
            <a:spLocks noGrp="1"/>
          </p:cNvSpPr>
          <p:nvPr>
            <p:ph idx="1"/>
          </p:nvPr>
        </p:nvSpPr>
        <p:spPr/>
        <p:txBody>
          <a:bodyPr/>
          <a:lstStyle/>
          <a:p>
            <a:r>
              <a:rPr lang="en-US" dirty="0" smtClean="0"/>
              <a:t>Data exploration</a:t>
            </a:r>
            <a:r>
              <a:rPr lang="en-US" b="0" dirty="0" smtClean="0"/>
              <a:t> is about describing the data by means of statistical and visual techniques.</a:t>
            </a:r>
          </a:p>
          <a:p>
            <a:r>
              <a:rPr lang="en-US" b="0" dirty="0" smtClean="0"/>
              <a:t>We explore data in order to bring important aspects of that data into focus for further analysis and modeling.</a:t>
            </a:r>
          </a:p>
          <a:p>
            <a:r>
              <a:rPr lang="en-US" b="0" dirty="0" smtClean="0"/>
              <a:t>While some place the handling of missing values and outliers in data exploration, in the process outlined herewith they will be addressed in </a:t>
            </a:r>
            <a:r>
              <a:rPr lang="en-US" b="0" dirty="0"/>
              <a:t>data </a:t>
            </a:r>
            <a:r>
              <a:rPr lang="en-US" b="0" dirty="0" smtClean="0"/>
              <a:t>cleaning.</a:t>
            </a:r>
            <a:endParaRPr lang="en-US" dirty="0"/>
          </a:p>
        </p:txBody>
      </p:sp>
    </p:spTree>
    <p:extLst>
      <p:ext uri="{BB962C8B-B14F-4D97-AF65-F5344CB8AC3E}">
        <p14:creationId xmlns:p14="http://schemas.microsoft.com/office/powerpoint/2010/main" val="1332129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Scaling</a:t>
            </a:r>
            <a:endParaRPr lang="en-US" dirty="0"/>
          </a:p>
        </p:txBody>
      </p:sp>
      <p:sp>
        <p:nvSpPr>
          <p:cNvPr id="4" name="Content Placeholder 2"/>
          <p:cNvSpPr txBox="1">
            <a:spLocks/>
          </p:cNvSpPr>
          <p:nvPr/>
        </p:nvSpPr>
        <p:spPr>
          <a:xfrm>
            <a:off x="459677" y="1822825"/>
            <a:ext cx="7620000" cy="4706284"/>
          </a:xfrm>
          <a:prstGeom prst="rect">
            <a:avLst/>
          </a:prstGeom>
        </p:spPr>
        <p:txBody>
          <a:bodyPr vert="horz" lIns="91440" tIns="45720" rIns="91440" bIns="45720" rtlCol="0">
            <a:normAutofit fontScale="850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Standardization results in z-scores, which tell us the number of standard deviations away a given training example’s value is in the feature’s distribution. Normalization / min-max scaling scales the data to a range of around 0 to 1. The cost of having this bounded range (unlike with standardization) is that it results in smaller standard deviations which can suppress the effect of outliers.</a:t>
            </a:r>
          </a:p>
          <a:p>
            <a:r>
              <a:rPr lang="en-US" b="0" dirty="0"/>
              <a:t>There is no core difference between the two in terms of results, both work well. Python and R apply a mixed feature scaling method</a:t>
            </a:r>
            <a:r>
              <a:rPr lang="en-US" b="0" dirty="0" smtClean="0"/>
              <a:t>.</a:t>
            </a:r>
          </a:p>
          <a:p>
            <a:r>
              <a:rPr lang="en-US" b="0" dirty="0" smtClean="0"/>
              <a:t>In clustering analysis and PCA, standardization is a clear better option because they rely on distance measurements and variance, respectively. In image processing and neural networks, normalization is a better option because images require a range (0 to 255) and neural networks often require a 0-1 scale.</a:t>
            </a:r>
            <a:endParaRPr lang="en-US" b="0" dirty="0"/>
          </a:p>
          <a:p>
            <a:r>
              <a:rPr lang="en-US" b="0" dirty="0"/>
              <a:t>Should you scale your dummy/dependent variables or not? That’s up for debate, but the tradeoff is that with scaling, you lose interpretability and without you lose accuracy.</a:t>
            </a:r>
          </a:p>
          <a:p>
            <a:r>
              <a:rPr lang="en-US" b="0" dirty="0"/>
              <a:t>Should you scale your independent variable? If it’s a classification problem, no. Under certain conditions, you should</a:t>
            </a:r>
            <a:r>
              <a:rPr lang="is-IS" b="0" dirty="0" smtClean="0"/>
              <a:t>… Mixed feelings.</a:t>
            </a:r>
          </a:p>
          <a:p>
            <a:r>
              <a:rPr lang="en-US" b="0" dirty="0">
                <a:hlinkClick r:id="rId2"/>
              </a:rPr>
              <a:t>http://</a:t>
            </a:r>
            <a:r>
              <a:rPr lang="en-US" b="0" dirty="0" err="1">
                <a:hlinkClick r:id="rId2"/>
              </a:rPr>
              <a:t>sebastianraschka.com</a:t>
            </a:r>
            <a:r>
              <a:rPr lang="en-US" b="0" dirty="0">
                <a:hlinkClick r:id="rId2"/>
              </a:rPr>
              <a:t>/Articles/2014_about_feature_scaling.html</a:t>
            </a:r>
            <a:endParaRPr lang="is-IS" b="0" dirty="0"/>
          </a:p>
        </p:txBody>
      </p:sp>
    </p:spTree>
    <p:extLst>
      <p:ext uri="{BB962C8B-B14F-4D97-AF65-F5344CB8AC3E}">
        <p14:creationId xmlns:p14="http://schemas.microsoft.com/office/powerpoint/2010/main" val="1177337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Normalization</a:t>
            </a:r>
            <a:endParaRPr lang="en-US" dirty="0"/>
          </a:p>
        </p:txBody>
      </p:sp>
      <p:sp>
        <p:nvSpPr>
          <p:cNvPr id="3" name="Content Placeholder 2"/>
          <p:cNvSpPr>
            <a:spLocks noGrp="1"/>
          </p:cNvSpPr>
          <p:nvPr>
            <p:ph idx="1"/>
          </p:nvPr>
        </p:nvSpPr>
        <p:spPr>
          <a:xfrm>
            <a:off x="457200" y="1752600"/>
            <a:ext cx="7620000" cy="1157041"/>
          </a:xfrm>
        </p:spPr>
        <p:txBody>
          <a:bodyPr>
            <a:normAutofit/>
          </a:bodyPr>
          <a:lstStyle/>
          <a:p>
            <a:r>
              <a:rPr lang="en-US" sz="1800" b="0" dirty="0" smtClean="0"/>
              <a:t>To perform </a:t>
            </a:r>
            <a:r>
              <a:rPr lang="en-US" sz="1800" dirty="0" smtClean="0"/>
              <a:t>mean normalization</a:t>
            </a:r>
            <a:r>
              <a:rPr lang="en-US" sz="1800" b="0" dirty="0" smtClean="0"/>
              <a:t>, replace x</a:t>
            </a:r>
            <a:r>
              <a:rPr lang="en-US" sz="1800" b="0" baseline="-25000" dirty="0" smtClean="0"/>
              <a:t>i</a:t>
            </a:r>
            <a:r>
              <a:rPr lang="en-US" sz="1800" b="0" dirty="0" smtClean="0"/>
              <a:t> with (x</a:t>
            </a:r>
            <a:r>
              <a:rPr lang="en-US" sz="1800" b="0" baseline="-25000" dirty="0" smtClean="0"/>
              <a:t>i</a:t>
            </a:r>
            <a:r>
              <a:rPr lang="en-US" sz="1800" b="0" dirty="0" smtClean="0"/>
              <a:t> – </a:t>
            </a:r>
            <a:r>
              <a:rPr lang="en-US" sz="1800" b="0" dirty="0" err="1" smtClean="0"/>
              <a:t>u</a:t>
            </a:r>
            <a:r>
              <a:rPr lang="en-US" sz="1800" b="0" baseline="-25000" dirty="0" err="1" smtClean="0"/>
              <a:t>i</a:t>
            </a:r>
            <a:r>
              <a:rPr lang="en-US" sz="1800" b="0" dirty="0" smtClean="0"/>
              <a:t>) / </a:t>
            </a:r>
            <a:r>
              <a:rPr lang="en-US" sz="1800" b="0" dirty="0" err="1" smtClean="0"/>
              <a:t>s</a:t>
            </a:r>
            <a:r>
              <a:rPr lang="en-US" sz="1800" b="0" baseline="-25000" dirty="0" err="1" smtClean="0"/>
              <a:t>i</a:t>
            </a:r>
            <a:r>
              <a:rPr lang="en-US" sz="1800" b="0" dirty="0" smtClean="0"/>
              <a:t> to make features have approximately zero mean. </a:t>
            </a:r>
            <a:r>
              <a:rPr lang="en-US" sz="1800" b="0" dirty="0" err="1" smtClean="0"/>
              <a:t>s</a:t>
            </a:r>
            <a:r>
              <a:rPr lang="en-US" sz="1800" b="0" baseline="-25000" dirty="0" err="1" smtClean="0"/>
              <a:t>i</a:t>
            </a:r>
            <a:r>
              <a:rPr lang="en-US" sz="1800" b="0" baseline="-25000" dirty="0" smtClean="0"/>
              <a:t> </a:t>
            </a:r>
            <a:r>
              <a:rPr lang="en-US" sz="1800" b="0" dirty="0" smtClean="0"/>
              <a:t>is either the range (max – min) or standard deviation.</a:t>
            </a:r>
            <a:endParaRPr lang="en-US" sz="1800" b="0" dirty="0"/>
          </a:p>
        </p:txBody>
      </p:sp>
      <p:sp>
        <p:nvSpPr>
          <p:cNvPr id="4"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a:hlinkClick r:id="rId2" action="ppaction://hlinksldjump"/>
              </a:rPr>
              <a:t>Regression</a:t>
            </a:r>
            <a:r>
              <a:rPr lang="en-US" b="0" dirty="0"/>
              <a:t> | </a:t>
            </a:r>
            <a:r>
              <a:rPr lang="en-US" dirty="0" smtClean="0">
                <a:hlinkClick r:id="rId3" action="ppaction://hlinksldjump"/>
              </a:rPr>
              <a:t>Back</a:t>
            </a:r>
            <a:endParaRPr lang="en-US" dirty="0" smtClean="0"/>
          </a:p>
        </p:txBody>
      </p:sp>
      <p:pic>
        <p:nvPicPr>
          <p:cNvPr id="6" name="Picture 5" descr="help-feature-scaling-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061" y="3275645"/>
            <a:ext cx="5945963" cy="1840886"/>
          </a:xfrm>
          <a:prstGeom prst="rect">
            <a:avLst/>
          </a:prstGeom>
        </p:spPr>
      </p:pic>
    </p:spTree>
    <p:extLst>
      <p:ext uri="{BB962C8B-B14F-4D97-AF65-F5344CB8AC3E}">
        <p14:creationId xmlns:p14="http://schemas.microsoft.com/office/powerpoint/2010/main" val="3453153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 the Data</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9141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(Model the Data)</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b="0" dirty="0" smtClean="0"/>
              <a:t>Data cleaning + Feature engineering</a:t>
            </a:r>
          </a:p>
          <a:p>
            <a:pPr marL="342900" indent="-342900">
              <a:buFont typeface="Arial"/>
              <a:buChar char="•"/>
            </a:pPr>
            <a:r>
              <a:rPr lang="en-US" b="0" dirty="0" smtClean="0"/>
              <a:t>Train-test split</a:t>
            </a:r>
          </a:p>
          <a:p>
            <a:pPr marL="342900" indent="-342900">
              <a:buFont typeface="Arial"/>
              <a:buChar char="•"/>
            </a:pPr>
            <a:r>
              <a:rPr lang="en-US" b="0" dirty="0" smtClean="0"/>
              <a:t>(Optional) Feature scaling</a:t>
            </a:r>
          </a:p>
          <a:p>
            <a:pPr marL="342900" indent="-342900">
              <a:buFont typeface="Arial"/>
              <a:buChar char="•"/>
            </a:pPr>
            <a:r>
              <a:rPr lang="en-US" b="0" dirty="0" smtClean="0"/>
              <a:t>Machine learning: create + fit model</a:t>
            </a:r>
          </a:p>
          <a:p>
            <a:pPr marL="342900" indent="-342900">
              <a:buFont typeface="Arial"/>
              <a:buChar char="•"/>
            </a:pPr>
            <a:r>
              <a:rPr lang="en-US" b="0" dirty="0" smtClean="0"/>
              <a:t>Cross-validation</a:t>
            </a:r>
          </a:p>
          <a:p>
            <a:pPr marL="342900" indent="-342900">
              <a:buFont typeface="Arial"/>
              <a:buChar char="•"/>
            </a:pPr>
            <a:r>
              <a:rPr lang="en-US" b="0" dirty="0" smtClean="0"/>
              <a:t>Model selection</a:t>
            </a:r>
          </a:p>
          <a:p>
            <a:pPr marL="342900" indent="-342900">
              <a:buFont typeface="Arial"/>
              <a:buChar char="•"/>
            </a:pPr>
            <a:endParaRPr lang="en-US" b="0" dirty="0"/>
          </a:p>
        </p:txBody>
      </p:sp>
    </p:spTree>
    <p:extLst>
      <p:ext uri="{BB962C8B-B14F-4D97-AF65-F5344CB8AC3E}">
        <p14:creationId xmlns:p14="http://schemas.microsoft.com/office/powerpoint/2010/main" val="2633839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457200" y="1648218"/>
            <a:ext cx="7620000" cy="2707586"/>
          </a:xfrm>
        </p:spPr>
        <p:txBody>
          <a:bodyPr>
            <a:normAutofit lnSpcReduction="10000"/>
          </a:bodyPr>
          <a:lstStyle/>
          <a:p>
            <a:pPr algn="ctr"/>
            <a:r>
              <a:rPr lang="en-US" dirty="0" smtClean="0"/>
              <a:t>Machine learning</a:t>
            </a:r>
            <a:r>
              <a:rPr lang="en-US" b="0" dirty="0" smtClean="0"/>
              <a:t> is the science of getting computers to learn without being explicitly programmed.</a:t>
            </a:r>
          </a:p>
          <a:p>
            <a:pPr algn="ctr"/>
            <a:r>
              <a:rPr lang="en-US" b="0" dirty="0" smtClean="0"/>
              <a:t>A computer program is said to learn from experience E with respect to some class of tasks T and performance measure P, if its performance at tasks in T, as measured by P, improves with experience E.</a:t>
            </a:r>
            <a:endParaRPr lang="en-US" b="0" dirty="0"/>
          </a:p>
          <a:p>
            <a:pPr algn="ctr"/>
            <a:endParaRPr lang="en-US" b="0" dirty="0" smtClean="0"/>
          </a:p>
          <a:p>
            <a:pPr algn="ctr"/>
            <a:r>
              <a:rPr lang="en-US" b="0" dirty="0" smtClean="0"/>
              <a:t>Do you have labels (y values) in your dataset?</a:t>
            </a:r>
          </a:p>
        </p:txBody>
      </p:sp>
      <p:sp>
        <p:nvSpPr>
          <p:cNvPr id="4" name="Content Placeholder 2"/>
          <p:cNvSpPr txBox="1">
            <a:spLocks/>
          </p:cNvSpPr>
          <p:nvPr/>
        </p:nvSpPr>
        <p:spPr>
          <a:xfrm>
            <a:off x="457200" y="5312000"/>
            <a:ext cx="2831562" cy="525511"/>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dirty="0" smtClean="0">
                <a:solidFill>
                  <a:srgbClr val="D1282E"/>
                </a:solidFill>
                <a:hlinkClick r:id="rId2" action="ppaction://hlinksldjump"/>
              </a:rPr>
              <a:t>Supervised learning</a:t>
            </a:r>
            <a:endParaRPr lang="en-US" b="0" dirty="0" smtClean="0">
              <a:solidFill>
                <a:srgbClr val="D1282E"/>
              </a:solidFill>
            </a:endParaRPr>
          </a:p>
        </p:txBody>
      </p:sp>
      <p:sp>
        <p:nvSpPr>
          <p:cNvPr id="5" name="Content Placeholder 2"/>
          <p:cNvSpPr txBox="1">
            <a:spLocks/>
          </p:cNvSpPr>
          <p:nvPr/>
        </p:nvSpPr>
        <p:spPr>
          <a:xfrm>
            <a:off x="5068118" y="5312000"/>
            <a:ext cx="3009082" cy="525511"/>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dirty="0" smtClean="0">
                <a:solidFill>
                  <a:srgbClr val="D1282E"/>
                </a:solidFill>
                <a:hlinkClick r:id="rId3" action="ppaction://hlinksldjump"/>
              </a:rPr>
              <a:t>Unsupervised learning</a:t>
            </a:r>
            <a:endParaRPr lang="en-US" b="0" dirty="0" smtClean="0">
              <a:solidFill>
                <a:srgbClr val="D1282E"/>
              </a:solidFill>
            </a:endParaRPr>
          </a:p>
        </p:txBody>
      </p:sp>
      <p:cxnSp>
        <p:nvCxnSpPr>
          <p:cNvPr id="7" name="Straight Arrow Connector 6"/>
          <p:cNvCxnSpPr>
            <a:stCxn id="3" idx="2"/>
            <a:endCxn id="4" idx="0"/>
          </p:cNvCxnSpPr>
          <p:nvPr/>
        </p:nvCxnSpPr>
        <p:spPr>
          <a:xfrm flipH="1">
            <a:off x="1872981" y="4355804"/>
            <a:ext cx="2394219" cy="9561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5" idx="0"/>
          </p:cNvCxnSpPr>
          <p:nvPr/>
        </p:nvCxnSpPr>
        <p:spPr>
          <a:xfrm>
            <a:off x="4267200" y="4355804"/>
            <a:ext cx="2305459" cy="9561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2220938" y="4500383"/>
            <a:ext cx="755940" cy="525511"/>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smtClean="0">
                <a:solidFill>
                  <a:schemeClr val="accent1"/>
                </a:solidFill>
              </a:rPr>
              <a:t>Yes</a:t>
            </a:r>
          </a:p>
        </p:txBody>
      </p:sp>
      <p:sp>
        <p:nvSpPr>
          <p:cNvPr id="11" name="Content Placeholder 2"/>
          <p:cNvSpPr txBox="1">
            <a:spLocks/>
          </p:cNvSpPr>
          <p:nvPr/>
        </p:nvSpPr>
        <p:spPr>
          <a:xfrm>
            <a:off x="5494650" y="4501904"/>
            <a:ext cx="753750" cy="525511"/>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smtClean="0">
                <a:solidFill>
                  <a:schemeClr val="accent4"/>
                </a:solidFill>
              </a:rPr>
              <a:t>No</a:t>
            </a:r>
          </a:p>
        </p:txBody>
      </p:sp>
      <p:sp>
        <p:nvSpPr>
          <p:cNvPr id="12"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4" action="ppaction://hlinksldjump"/>
              </a:rPr>
              <a:t>Back</a:t>
            </a:r>
            <a:endParaRPr lang="en-US" dirty="0" smtClean="0"/>
          </a:p>
        </p:txBody>
      </p:sp>
    </p:spTree>
    <p:extLst>
      <p:ext uri="{BB962C8B-B14F-4D97-AF65-F5344CB8AC3E}">
        <p14:creationId xmlns:p14="http://schemas.microsoft.com/office/powerpoint/2010/main" val="31267743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dirty="0" smtClean="0"/>
              <a:t>Supervised Learning</a:t>
            </a:r>
            <a:endParaRPr lang="en-US" sz="80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57127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a:xfrm>
            <a:off x="457200" y="2193964"/>
            <a:ext cx="7620000" cy="2161839"/>
          </a:xfrm>
        </p:spPr>
        <p:txBody>
          <a:bodyPr>
            <a:normAutofit/>
          </a:bodyPr>
          <a:lstStyle/>
          <a:p>
            <a:pPr algn="ctr"/>
            <a:r>
              <a:rPr lang="en-US" dirty="0" smtClean="0"/>
              <a:t>Supervised learning</a:t>
            </a:r>
            <a:r>
              <a:rPr lang="en-US" b="0" dirty="0" smtClean="0"/>
              <a:t> means you want to provide the most “right” answers. Using a dataset with features (x-values) and a target (y-value), we attempt to predict y given x and our model.</a:t>
            </a:r>
          </a:p>
          <a:p>
            <a:pPr algn="ctr"/>
            <a:endParaRPr lang="en-US" b="0" dirty="0" smtClean="0"/>
          </a:p>
          <a:p>
            <a:pPr algn="ctr"/>
            <a:r>
              <a:rPr lang="en-US" b="0" dirty="0" smtClean="0"/>
              <a:t>Are you predicting a continuous or discrete output?</a:t>
            </a:r>
          </a:p>
        </p:txBody>
      </p:sp>
      <p:sp>
        <p:nvSpPr>
          <p:cNvPr id="4" name="Content Placeholder 2"/>
          <p:cNvSpPr txBox="1">
            <a:spLocks/>
          </p:cNvSpPr>
          <p:nvPr/>
        </p:nvSpPr>
        <p:spPr>
          <a:xfrm>
            <a:off x="457200" y="5312000"/>
            <a:ext cx="2831562" cy="525511"/>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dirty="0" smtClean="0">
                <a:solidFill>
                  <a:schemeClr val="tx2"/>
                </a:solidFill>
                <a:hlinkClick r:id="rId2" action="ppaction://hlinksldjump"/>
              </a:rPr>
              <a:t>Regression</a:t>
            </a:r>
            <a:endParaRPr lang="en-US" b="0" dirty="0" smtClean="0">
              <a:solidFill>
                <a:schemeClr val="tx2"/>
              </a:solidFill>
            </a:endParaRPr>
          </a:p>
        </p:txBody>
      </p:sp>
      <p:sp>
        <p:nvSpPr>
          <p:cNvPr id="5" name="Content Placeholder 2"/>
          <p:cNvSpPr txBox="1">
            <a:spLocks/>
          </p:cNvSpPr>
          <p:nvPr/>
        </p:nvSpPr>
        <p:spPr>
          <a:xfrm>
            <a:off x="5068118" y="5312000"/>
            <a:ext cx="3009082" cy="525511"/>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dirty="0" smtClean="0">
                <a:solidFill>
                  <a:srgbClr val="D1282E"/>
                </a:solidFill>
              </a:rPr>
              <a:t>Classification</a:t>
            </a:r>
            <a:endParaRPr lang="en-US" b="0" dirty="0" smtClean="0">
              <a:solidFill>
                <a:srgbClr val="D1282E"/>
              </a:solidFill>
            </a:endParaRPr>
          </a:p>
        </p:txBody>
      </p:sp>
      <p:cxnSp>
        <p:nvCxnSpPr>
          <p:cNvPr id="7" name="Straight Arrow Connector 6"/>
          <p:cNvCxnSpPr>
            <a:stCxn id="3" idx="2"/>
            <a:endCxn id="4" idx="0"/>
          </p:cNvCxnSpPr>
          <p:nvPr/>
        </p:nvCxnSpPr>
        <p:spPr>
          <a:xfrm flipH="1">
            <a:off x="1872981" y="4355803"/>
            <a:ext cx="2394219" cy="9561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5" idx="0"/>
          </p:cNvCxnSpPr>
          <p:nvPr/>
        </p:nvCxnSpPr>
        <p:spPr>
          <a:xfrm>
            <a:off x="4267200" y="4355803"/>
            <a:ext cx="2305459" cy="9561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1242642" y="4500383"/>
            <a:ext cx="1734236" cy="525511"/>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smtClean="0">
                <a:solidFill>
                  <a:schemeClr val="accent1"/>
                </a:solidFill>
              </a:rPr>
              <a:t>Continuous</a:t>
            </a:r>
          </a:p>
        </p:txBody>
      </p:sp>
      <p:sp>
        <p:nvSpPr>
          <p:cNvPr id="11" name="Content Placeholder 2"/>
          <p:cNvSpPr txBox="1">
            <a:spLocks/>
          </p:cNvSpPr>
          <p:nvPr/>
        </p:nvSpPr>
        <p:spPr>
          <a:xfrm>
            <a:off x="5494650" y="4501904"/>
            <a:ext cx="1346707" cy="525511"/>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b="0" dirty="0" smtClean="0">
                <a:solidFill>
                  <a:schemeClr val="accent4"/>
                </a:solidFill>
              </a:rPr>
              <a:t>Discrete</a:t>
            </a:r>
          </a:p>
        </p:txBody>
      </p:sp>
      <p:sp>
        <p:nvSpPr>
          <p:cNvPr id="12"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3" action="ppaction://hlinksldjump"/>
              </a:rPr>
              <a:t>Back</a:t>
            </a:r>
            <a:endParaRPr lang="en-US" dirty="0" smtClean="0"/>
          </a:p>
        </p:txBody>
      </p:sp>
    </p:spTree>
    <p:extLst>
      <p:ext uri="{BB962C8B-B14F-4D97-AF65-F5344CB8AC3E}">
        <p14:creationId xmlns:p14="http://schemas.microsoft.com/office/powerpoint/2010/main" val="26501262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dirty="0" smtClean="0"/>
              <a:t>Regression</a:t>
            </a:r>
            <a:endParaRPr lang="en-US" sz="80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32678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a:xfrm>
            <a:off x="457200" y="1752600"/>
            <a:ext cx="7620000" cy="882729"/>
          </a:xfrm>
        </p:spPr>
        <p:txBody>
          <a:bodyPr/>
          <a:lstStyle/>
          <a:p>
            <a:r>
              <a:rPr lang="en-US" dirty="0" smtClean="0"/>
              <a:t>Regression</a:t>
            </a:r>
            <a:r>
              <a:rPr lang="en-US" b="0" dirty="0" smtClean="0"/>
              <a:t> </a:t>
            </a:r>
            <a:r>
              <a:rPr lang="en-US" b="0" i="1" dirty="0" smtClean="0"/>
              <a:t>trains</a:t>
            </a:r>
            <a:r>
              <a:rPr lang="en-US" b="0" dirty="0" smtClean="0"/>
              <a:t> a dataset’s features (x-values) to predict it’s continuous target (y-value).</a:t>
            </a:r>
          </a:p>
        </p:txBody>
      </p:sp>
      <p:sp>
        <p:nvSpPr>
          <p:cNvPr id="4" name="Content Placeholder 2"/>
          <p:cNvSpPr txBox="1">
            <a:spLocks/>
          </p:cNvSpPr>
          <p:nvPr/>
        </p:nvSpPr>
        <p:spPr>
          <a:xfrm>
            <a:off x="310768" y="5397145"/>
            <a:ext cx="8039423" cy="498202"/>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dirty="0" smtClean="0">
                <a:hlinkClick r:id="rId2" action="ppaction://hlinksldjump"/>
              </a:rPr>
              <a:t>Model</a:t>
            </a:r>
            <a:r>
              <a:rPr lang="en-US" dirty="0" smtClean="0"/>
              <a:t>     </a:t>
            </a:r>
            <a:r>
              <a:rPr lang="en-US" dirty="0" smtClean="0">
                <a:hlinkClick r:id="rId3" action="ppaction://hlinksldjump"/>
              </a:rPr>
              <a:t>Cost Function</a:t>
            </a:r>
            <a:r>
              <a:rPr lang="en-US" dirty="0" smtClean="0"/>
              <a:t>     </a:t>
            </a:r>
            <a:r>
              <a:rPr lang="en-US" dirty="0" smtClean="0">
                <a:hlinkClick r:id="rId4" action="ppaction://hlinksldjump"/>
              </a:rPr>
              <a:t>Minimizing the Cost Function</a:t>
            </a:r>
            <a:endParaRPr lang="en-US" dirty="0"/>
          </a:p>
        </p:txBody>
      </p:sp>
      <p:sp>
        <p:nvSpPr>
          <p:cNvPr id="5" name="Rounded Rectangle 4"/>
          <p:cNvSpPr/>
          <p:nvPr/>
        </p:nvSpPr>
        <p:spPr>
          <a:xfrm>
            <a:off x="2403350" y="2976700"/>
            <a:ext cx="4383385" cy="1829710"/>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txBox="1">
            <a:spLocks/>
          </p:cNvSpPr>
          <p:nvPr/>
        </p:nvSpPr>
        <p:spPr>
          <a:xfrm>
            <a:off x="2412118" y="2997360"/>
            <a:ext cx="2223714" cy="1809050"/>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t>Key</a:t>
            </a:r>
          </a:p>
          <a:p>
            <a:pPr>
              <a:spcAft>
                <a:spcPts val="0"/>
              </a:spcAft>
            </a:pPr>
            <a:r>
              <a:rPr lang="en-US" sz="1200" b="0" dirty="0" smtClean="0"/>
              <a:t>m </a:t>
            </a:r>
            <a:r>
              <a:rPr lang="en-US" sz="1200" b="0" dirty="0" smtClean="0">
                <a:solidFill>
                  <a:schemeClr val="accent4"/>
                </a:solidFill>
              </a:rPr>
              <a:t>– number of training examples</a:t>
            </a:r>
          </a:p>
          <a:p>
            <a:pPr>
              <a:spcAft>
                <a:spcPts val="0"/>
              </a:spcAft>
            </a:pPr>
            <a:r>
              <a:rPr lang="en-US" sz="1200" b="0" dirty="0" smtClean="0"/>
              <a:t>n</a:t>
            </a:r>
            <a:r>
              <a:rPr lang="en-US" sz="1200" b="0" dirty="0" smtClean="0">
                <a:solidFill>
                  <a:schemeClr val="accent4"/>
                </a:solidFill>
              </a:rPr>
              <a:t> – number of features</a:t>
            </a:r>
          </a:p>
          <a:p>
            <a:pPr>
              <a:spcAft>
                <a:spcPts val="0"/>
              </a:spcAft>
            </a:pPr>
            <a:r>
              <a:rPr lang="en-US" sz="1200" b="0" dirty="0" smtClean="0"/>
              <a:t>x </a:t>
            </a:r>
            <a:r>
              <a:rPr lang="en-US" sz="1200" b="0" dirty="0" smtClean="0">
                <a:solidFill>
                  <a:srgbClr val="989AAC"/>
                </a:solidFill>
              </a:rPr>
              <a:t>– features/input variables</a:t>
            </a:r>
          </a:p>
          <a:p>
            <a:pPr>
              <a:spcAft>
                <a:spcPts val="0"/>
              </a:spcAft>
            </a:pPr>
            <a:r>
              <a:rPr lang="en-US" sz="1200" b="0" dirty="0" smtClean="0"/>
              <a:t>y </a:t>
            </a:r>
            <a:r>
              <a:rPr lang="en-US" sz="1200" b="0" dirty="0" smtClean="0">
                <a:solidFill>
                  <a:srgbClr val="989AAC"/>
                </a:solidFill>
              </a:rPr>
              <a:t>– target/output variable</a:t>
            </a:r>
          </a:p>
          <a:p>
            <a:pPr>
              <a:spcAft>
                <a:spcPts val="0"/>
              </a:spcAft>
            </a:pPr>
            <a:r>
              <a:rPr lang="en-US" sz="1200" b="0" dirty="0" smtClean="0"/>
              <a:t>(</a:t>
            </a:r>
            <a:r>
              <a:rPr lang="en-US" sz="1200" b="0" dirty="0" err="1" smtClean="0"/>
              <a:t>x,y</a:t>
            </a:r>
            <a:r>
              <a:rPr lang="en-US" sz="1200" b="0" dirty="0" smtClean="0"/>
              <a:t>) </a:t>
            </a:r>
            <a:r>
              <a:rPr lang="en-US" sz="1200" b="0" dirty="0" smtClean="0">
                <a:solidFill>
                  <a:srgbClr val="989AAC"/>
                </a:solidFill>
              </a:rPr>
              <a:t>– one training example</a:t>
            </a:r>
          </a:p>
          <a:p>
            <a:pPr>
              <a:spcAft>
                <a:spcPts val="0"/>
              </a:spcAft>
            </a:pPr>
            <a:r>
              <a:rPr lang="en-US" sz="1200" b="0" dirty="0" err="1" smtClean="0"/>
              <a:t>x</a:t>
            </a:r>
            <a:r>
              <a:rPr lang="en-US" sz="1200" b="0" baseline="30000" dirty="0" err="1" smtClean="0"/>
              <a:t>i</a:t>
            </a:r>
            <a:r>
              <a:rPr lang="en-US" sz="1200" b="0" dirty="0" err="1" smtClean="0"/>
              <a:t>,y</a:t>
            </a:r>
            <a:r>
              <a:rPr lang="en-US" sz="1200" b="0" baseline="30000" dirty="0" err="1" smtClean="0"/>
              <a:t>i</a:t>
            </a:r>
            <a:r>
              <a:rPr lang="en-US" sz="1200" b="0" dirty="0" smtClean="0"/>
              <a:t> </a:t>
            </a:r>
            <a:r>
              <a:rPr lang="en-US" sz="1200" b="0" dirty="0" smtClean="0">
                <a:solidFill>
                  <a:srgbClr val="989AAC"/>
                </a:solidFill>
              </a:rPr>
              <a:t>– </a:t>
            </a:r>
            <a:r>
              <a:rPr lang="en-US" sz="1200" b="0" i="1" dirty="0" err="1" smtClean="0">
                <a:solidFill>
                  <a:srgbClr val="989AAC"/>
                </a:solidFill>
              </a:rPr>
              <a:t>i</a:t>
            </a:r>
            <a:r>
              <a:rPr lang="en-US" sz="1200" b="0" i="1" baseline="30000" dirty="0" err="1" smtClean="0">
                <a:solidFill>
                  <a:srgbClr val="989AAC"/>
                </a:solidFill>
              </a:rPr>
              <a:t>th</a:t>
            </a:r>
            <a:r>
              <a:rPr lang="en-US" sz="1200" b="0" dirty="0" smtClean="0">
                <a:solidFill>
                  <a:srgbClr val="989AAC"/>
                </a:solidFill>
              </a:rPr>
              <a:t> training example</a:t>
            </a:r>
          </a:p>
        </p:txBody>
      </p:sp>
      <p:sp>
        <p:nvSpPr>
          <p:cNvPr id="7" name="Content Placeholder 2"/>
          <p:cNvSpPr txBox="1">
            <a:spLocks/>
          </p:cNvSpPr>
          <p:nvPr/>
        </p:nvSpPr>
        <p:spPr>
          <a:xfrm>
            <a:off x="4563021" y="2997360"/>
            <a:ext cx="2223714" cy="1809050"/>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smtClean="0"/>
          </a:p>
          <a:p>
            <a:pPr>
              <a:spcAft>
                <a:spcPts val="0"/>
              </a:spcAft>
            </a:pPr>
            <a:r>
              <a:rPr lang="en-US" sz="1100" b="0" dirty="0" err="1" smtClean="0"/>
              <a:t>x</a:t>
            </a:r>
            <a:r>
              <a:rPr lang="en-US" sz="1100" b="0" baseline="-25000" dirty="0" err="1" smtClean="0"/>
              <a:t>j</a:t>
            </a:r>
            <a:r>
              <a:rPr lang="en-US" sz="1100" b="0" baseline="30000" dirty="0" err="1" smtClean="0"/>
              <a:t>i</a:t>
            </a:r>
            <a:r>
              <a:rPr lang="en-US" sz="1100" b="0" baseline="30000" dirty="0" smtClean="0"/>
              <a:t> </a:t>
            </a:r>
            <a:r>
              <a:rPr lang="en-US" sz="1100" b="0" dirty="0" smtClean="0">
                <a:solidFill>
                  <a:schemeClr val="accent4"/>
                </a:solidFill>
              </a:rPr>
              <a:t>– value of feature </a:t>
            </a:r>
            <a:r>
              <a:rPr lang="en-US" sz="1100" b="0" i="1" dirty="0" smtClean="0">
                <a:solidFill>
                  <a:schemeClr val="accent4"/>
                </a:solidFill>
              </a:rPr>
              <a:t>j</a:t>
            </a:r>
            <a:r>
              <a:rPr lang="en-US" sz="1100" b="0" dirty="0" smtClean="0">
                <a:solidFill>
                  <a:schemeClr val="accent4"/>
                </a:solidFill>
              </a:rPr>
              <a:t> in </a:t>
            </a:r>
            <a:r>
              <a:rPr lang="en-US" sz="1100" b="0" i="1" dirty="0" err="1" smtClean="0">
                <a:solidFill>
                  <a:schemeClr val="accent4"/>
                </a:solidFill>
              </a:rPr>
              <a:t>i</a:t>
            </a:r>
            <a:r>
              <a:rPr lang="en-US" sz="1100" b="0" i="1" baseline="30000" dirty="0" err="1" smtClean="0">
                <a:solidFill>
                  <a:schemeClr val="accent4"/>
                </a:solidFill>
              </a:rPr>
              <a:t>th</a:t>
            </a:r>
            <a:r>
              <a:rPr lang="en-US" sz="1100" b="0" dirty="0" smtClean="0">
                <a:solidFill>
                  <a:schemeClr val="accent4"/>
                </a:solidFill>
              </a:rPr>
              <a:t> training example </a:t>
            </a:r>
          </a:p>
          <a:p>
            <a:pPr>
              <a:spcAft>
                <a:spcPts val="0"/>
              </a:spcAft>
            </a:pPr>
            <a:r>
              <a:rPr lang="en-US" sz="1100" b="0" dirty="0" smtClean="0"/>
              <a:t>h </a:t>
            </a:r>
            <a:r>
              <a:rPr lang="en-US" sz="1100" b="0" dirty="0">
                <a:solidFill>
                  <a:srgbClr val="989AAC"/>
                </a:solidFill>
              </a:rPr>
              <a:t>– </a:t>
            </a:r>
            <a:r>
              <a:rPr lang="en-US" sz="1100" b="0" dirty="0" smtClean="0">
                <a:solidFill>
                  <a:srgbClr val="989AAC"/>
                </a:solidFill>
              </a:rPr>
              <a:t>hypothesis</a:t>
            </a:r>
            <a:endParaRPr lang="en-US" sz="1100" b="0" dirty="0" smtClean="0"/>
          </a:p>
          <a:p>
            <a:pPr>
              <a:spcAft>
                <a:spcPts val="0"/>
              </a:spcAft>
            </a:pPr>
            <a:r>
              <a:rPr lang="en-US" sz="1100" b="0" u="sng" dirty="0" smtClean="0"/>
              <a:t>theta</a:t>
            </a:r>
            <a:r>
              <a:rPr lang="en-US" sz="1100" b="0" dirty="0" smtClean="0"/>
              <a:t> </a:t>
            </a:r>
            <a:r>
              <a:rPr lang="en-US" sz="1100" b="0" dirty="0" smtClean="0">
                <a:solidFill>
                  <a:schemeClr val="accent4"/>
                </a:solidFill>
              </a:rPr>
              <a:t>– parameters that provide different hypothesis/predicted y-values</a:t>
            </a:r>
          </a:p>
          <a:p>
            <a:pPr>
              <a:spcAft>
                <a:spcPts val="0"/>
              </a:spcAft>
            </a:pPr>
            <a:r>
              <a:rPr lang="en-US" sz="1100" b="0" u="sng" dirty="0" smtClean="0"/>
              <a:t>J(theta)</a:t>
            </a:r>
            <a:r>
              <a:rPr lang="en-US" sz="1100" b="0" u="sng" dirty="0" smtClean="0">
                <a:solidFill>
                  <a:schemeClr val="accent4"/>
                </a:solidFill>
              </a:rPr>
              <a:t> </a:t>
            </a:r>
            <a:r>
              <a:rPr lang="en-US" sz="1100" b="0" dirty="0" smtClean="0">
                <a:solidFill>
                  <a:schemeClr val="accent4"/>
                </a:solidFill>
              </a:rPr>
              <a:t>– cost of theta</a:t>
            </a:r>
          </a:p>
          <a:p>
            <a:pPr>
              <a:spcAft>
                <a:spcPts val="0"/>
              </a:spcAft>
            </a:pPr>
            <a:r>
              <a:rPr lang="en-US" sz="1100" b="0" u="sng" dirty="0" smtClean="0"/>
              <a:t>alpha</a:t>
            </a:r>
            <a:r>
              <a:rPr lang="en-US" sz="1100" b="0" dirty="0" smtClean="0">
                <a:solidFill>
                  <a:schemeClr val="accent4"/>
                </a:solidFill>
              </a:rPr>
              <a:t> – learning rate</a:t>
            </a:r>
          </a:p>
        </p:txBody>
      </p:sp>
      <p:sp>
        <p:nvSpPr>
          <p:cNvPr id="8"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5" action="ppaction://hlinksldjump"/>
              </a:rPr>
              <a:t>Back</a:t>
            </a:r>
            <a:endParaRPr lang="en-US" dirty="0" smtClean="0"/>
          </a:p>
        </p:txBody>
      </p:sp>
    </p:spTree>
    <p:extLst>
      <p:ext uri="{BB962C8B-B14F-4D97-AF65-F5344CB8AC3E}">
        <p14:creationId xmlns:p14="http://schemas.microsoft.com/office/powerpoint/2010/main" val="35798615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 Regression</a:t>
            </a:r>
            <a:endParaRPr lang="en-US" dirty="0"/>
          </a:p>
        </p:txBody>
      </p:sp>
      <p:pic>
        <p:nvPicPr>
          <p:cNvPr id="6" name="Picture 5" descr="multivariate-linear-regressio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311" y="2535930"/>
            <a:ext cx="6171526" cy="427909"/>
          </a:xfrm>
          <a:prstGeom prst="rect">
            <a:avLst/>
          </a:prstGeom>
        </p:spPr>
      </p:pic>
      <p:sp>
        <p:nvSpPr>
          <p:cNvPr id="7" name="Content Placeholder 2"/>
          <p:cNvSpPr>
            <a:spLocks noGrp="1"/>
          </p:cNvSpPr>
          <p:nvPr>
            <p:ph idx="1"/>
          </p:nvPr>
        </p:nvSpPr>
        <p:spPr>
          <a:xfrm>
            <a:off x="457200" y="2034821"/>
            <a:ext cx="7620000" cy="501110"/>
          </a:xfrm>
        </p:spPr>
        <p:txBody>
          <a:bodyPr/>
          <a:lstStyle/>
          <a:p>
            <a:r>
              <a:rPr lang="en-US" dirty="0" smtClean="0"/>
              <a:t>Multivariate linear regression</a:t>
            </a:r>
            <a:endParaRPr lang="en-US" b="0" dirty="0" smtClean="0"/>
          </a:p>
        </p:txBody>
      </p:sp>
      <p:sp>
        <p:nvSpPr>
          <p:cNvPr id="5"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4" action="ppaction://hlinksldjump"/>
              </a:rPr>
              <a:t>Regression</a:t>
            </a:r>
            <a:r>
              <a:rPr lang="en-US" dirty="0" smtClean="0"/>
              <a:t> </a:t>
            </a:r>
            <a:r>
              <a:rPr lang="en-US" b="0" dirty="0" smtClean="0"/>
              <a:t>| </a:t>
            </a:r>
            <a:r>
              <a:rPr lang="en-US" dirty="0" smtClean="0">
                <a:hlinkClick r:id="rId4" action="ppaction://hlinksldjump"/>
              </a:rPr>
              <a:t>Back</a:t>
            </a:r>
            <a:r>
              <a:rPr lang="en-US" dirty="0" smtClean="0"/>
              <a:t> </a:t>
            </a:r>
            <a:r>
              <a:rPr lang="en-US" b="0" dirty="0" smtClean="0"/>
              <a:t>| </a:t>
            </a:r>
            <a:r>
              <a:rPr lang="en-US" dirty="0" smtClean="0">
                <a:hlinkClick r:id="rId5" action="ppaction://hlinksldjump"/>
              </a:rPr>
              <a:t>Continue</a:t>
            </a:r>
            <a:endParaRPr lang="en-US" dirty="0" smtClean="0"/>
          </a:p>
        </p:txBody>
      </p:sp>
      <p:sp>
        <p:nvSpPr>
          <p:cNvPr id="8" name="Content Placeholder 2"/>
          <p:cNvSpPr txBox="1">
            <a:spLocks/>
          </p:cNvSpPr>
          <p:nvPr/>
        </p:nvSpPr>
        <p:spPr>
          <a:xfrm>
            <a:off x="609600" y="5372982"/>
            <a:ext cx="7620000" cy="396986"/>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sz="1400" b="0" dirty="0" smtClean="0"/>
              <a:t>where x</a:t>
            </a:r>
            <a:r>
              <a:rPr lang="en-US" sz="1400" b="0" baseline="-25000" dirty="0" smtClean="0"/>
              <a:t>0</a:t>
            </a:r>
            <a:r>
              <a:rPr lang="en-US" sz="1400" b="0" baseline="30000" dirty="0" smtClean="0"/>
              <a:t>(</a:t>
            </a:r>
            <a:r>
              <a:rPr lang="en-US" sz="1400" b="0" baseline="30000" dirty="0" err="1" smtClean="0"/>
              <a:t>i</a:t>
            </a:r>
            <a:r>
              <a:rPr lang="en-US" sz="1400" b="0" baseline="30000" dirty="0" smtClean="0"/>
              <a:t>)</a:t>
            </a:r>
            <a:r>
              <a:rPr lang="en-US" sz="1400" b="0" dirty="0" smtClean="0"/>
              <a:t> = 1</a:t>
            </a:r>
          </a:p>
        </p:txBody>
      </p:sp>
      <p:sp>
        <p:nvSpPr>
          <p:cNvPr id="9" name="Content Placeholder 2"/>
          <p:cNvSpPr txBox="1">
            <a:spLocks/>
          </p:cNvSpPr>
          <p:nvPr/>
        </p:nvSpPr>
        <p:spPr>
          <a:xfrm>
            <a:off x="457200" y="3360463"/>
            <a:ext cx="7620000" cy="475841"/>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t>Vectorized implementation </a:t>
            </a:r>
            <a:endParaRPr lang="en-US" b="0" dirty="0" smtClean="0"/>
          </a:p>
        </p:txBody>
      </p:sp>
      <p:pic>
        <p:nvPicPr>
          <p:cNvPr id="3" name="Picture 2" descr="regression-model-vecto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7311" y="4975925"/>
            <a:ext cx="2318600" cy="520346"/>
          </a:xfrm>
          <a:prstGeom prst="rect">
            <a:avLst/>
          </a:prstGeom>
        </p:spPr>
      </p:pic>
      <p:pic>
        <p:nvPicPr>
          <p:cNvPr id="10" name="Picture 9" descr="Screen Shot 2017-02-10 at 7.28.1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1397" y="3806422"/>
            <a:ext cx="3840017" cy="1049244"/>
          </a:xfrm>
          <a:prstGeom prst="rect">
            <a:avLst/>
          </a:prstGeom>
        </p:spPr>
      </p:pic>
    </p:spTree>
    <p:extLst>
      <p:ext uri="{BB962C8B-B14F-4D97-AF65-F5344CB8AC3E}">
        <p14:creationId xmlns:p14="http://schemas.microsoft.com/office/powerpoint/2010/main" val="3096645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Identification</a:t>
            </a:r>
            <a:endParaRPr lang="en-US" dirty="0"/>
          </a:p>
        </p:txBody>
      </p:sp>
      <p:sp>
        <p:nvSpPr>
          <p:cNvPr id="3" name="Content Placeholder 2"/>
          <p:cNvSpPr>
            <a:spLocks noGrp="1"/>
          </p:cNvSpPr>
          <p:nvPr>
            <p:ph idx="1"/>
          </p:nvPr>
        </p:nvSpPr>
        <p:spPr/>
        <p:txBody>
          <a:bodyPr>
            <a:normAutofit/>
          </a:bodyPr>
          <a:lstStyle/>
          <a:p>
            <a:r>
              <a:rPr lang="en-US" b="0" dirty="0" smtClean="0"/>
              <a:t>Identify </a:t>
            </a:r>
            <a:r>
              <a:rPr lang="en-US" b="0" dirty="0"/>
              <a:t>each variable’s </a:t>
            </a:r>
            <a:r>
              <a:rPr lang="en-US" dirty="0"/>
              <a:t>data type</a:t>
            </a:r>
            <a:r>
              <a:rPr lang="en-US" b="0" dirty="0"/>
              <a:t> (i.e. </a:t>
            </a:r>
            <a:r>
              <a:rPr lang="en-US" b="0" dirty="0" smtClean="0"/>
              <a:t>string, </a:t>
            </a:r>
            <a:r>
              <a:rPr lang="en-US" b="0" dirty="0"/>
              <a:t>numeric, </a:t>
            </a:r>
            <a:r>
              <a:rPr lang="en-US" b="0" dirty="0" err="1"/>
              <a:t>etc</a:t>
            </a:r>
            <a:r>
              <a:rPr lang="en-US" b="0" dirty="0"/>
              <a:t>)</a:t>
            </a:r>
            <a:r>
              <a:rPr lang="en-US" b="0" dirty="0" smtClean="0"/>
              <a:t>.</a:t>
            </a:r>
          </a:p>
          <a:p>
            <a:r>
              <a:rPr lang="en-US" b="0" dirty="0" smtClean="0"/>
              <a:t>Then, identify your dependent</a:t>
            </a:r>
            <a:r>
              <a:rPr lang="en-US" b="0" dirty="0"/>
              <a:t> </a:t>
            </a:r>
            <a:r>
              <a:rPr lang="en-US" b="0" dirty="0" smtClean="0"/>
              <a:t>and independent variables.</a:t>
            </a:r>
          </a:p>
          <a:p>
            <a:r>
              <a:rPr lang="en-US" b="0" dirty="0" smtClean="0"/>
              <a:t>Next, </a:t>
            </a:r>
            <a:r>
              <a:rPr lang="en-US" b="0" dirty="0"/>
              <a:t>identify </a:t>
            </a:r>
            <a:r>
              <a:rPr lang="en-US" b="0" dirty="0" smtClean="0"/>
              <a:t>each variable’s category (i.e. </a:t>
            </a:r>
            <a:r>
              <a:rPr lang="en-US" dirty="0" smtClean="0"/>
              <a:t>categorical / discrete</a:t>
            </a:r>
            <a:r>
              <a:rPr lang="en-US" b="0" dirty="0" smtClean="0"/>
              <a:t> or </a:t>
            </a:r>
            <a:r>
              <a:rPr lang="en-US" dirty="0" smtClean="0"/>
              <a:t>continuous</a:t>
            </a:r>
            <a:r>
              <a:rPr lang="en-US" b="0" dirty="0" smtClean="0"/>
              <a:t>, defined on the following slide).</a:t>
            </a:r>
          </a:p>
          <a:p>
            <a:r>
              <a:rPr lang="en-US" b="0" dirty="0" smtClean="0"/>
              <a:t>Note there are other categories like ids, times, dates, etc. I am not sure how to deal with all of these yet.</a:t>
            </a:r>
          </a:p>
          <a:p>
            <a:r>
              <a:rPr lang="en-US" b="0" dirty="0" smtClean="0"/>
              <a:t>Make an actual list of each variable categorized by each of the above criterion. This list should have four columns (including variable name). Use this as a reference for data exploration best practices.</a:t>
            </a:r>
            <a:endParaRPr lang="en-US" b="0" dirty="0"/>
          </a:p>
        </p:txBody>
      </p:sp>
    </p:spTree>
    <p:extLst>
      <p:ext uri="{BB962C8B-B14F-4D97-AF65-F5344CB8AC3E}">
        <p14:creationId xmlns:p14="http://schemas.microsoft.com/office/powerpoint/2010/main" val="12961539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a:t>
            </a:r>
            <a:r>
              <a:rPr lang="en-US" dirty="0"/>
              <a:t>– </a:t>
            </a:r>
            <a:r>
              <a:rPr lang="en-US" dirty="0" smtClean="0"/>
              <a:t>Regression</a:t>
            </a:r>
            <a:endParaRPr lang="en-US" dirty="0"/>
          </a:p>
        </p:txBody>
      </p:sp>
      <p:sp>
        <p:nvSpPr>
          <p:cNvPr id="4"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3" action="ppaction://hlinksldjump"/>
              </a:rPr>
              <a:t>Regression</a:t>
            </a:r>
            <a:r>
              <a:rPr lang="en-US" dirty="0" smtClean="0"/>
              <a:t> </a:t>
            </a:r>
            <a:r>
              <a:rPr lang="en-US" b="0" dirty="0" smtClean="0"/>
              <a:t>| </a:t>
            </a:r>
            <a:r>
              <a:rPr lang="en-US" dirty="0" smtClean="0">
                <a:hlinkClick r:id="rId4" action="ppaction://hlinksldjump"/>
              </a:rPr>
              <a:t>Back</a:t>
            </a:r>
            <a:endParaRPr lang="en-US" dirty="0" smtClean="0"/>
          </a:p>
        </p:txBody>
      </p:sp>
      <p:pic>
        <p:nvPicPr>
          <p:cNvPr id="5" name="Picture 4" descr="regression-polynom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898" y="1614754"/>
            <a:ext cx="4308300" cy="2532809"/>
          </a:xfrm>
          <a:prstGeom prst="rect">
            <a:avLst/>
          </a:prstGeom>
        </p:spPr>
      </p:pic>
      <p:pic>
        <p:nvPicPr>
          <p:cNvPr id="6" name="Picture 5" descr="regression-squared.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9252" y="4324953"/>
            <a:ext cx="5025497" cy="523935"/>
          </a:xfrm>
          <a:prstGeom prst="rect">
            <a:avLst/>
          </a:prstGeom>
        </p:spPr>
      </p:pic>
      <p:pic>
        <p:nvPicPr>
          <p:cNvPr id="7" name="Picture 6" descr="regression-cubed.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966" y="5051538"/>
            <a:ext cx="6362069" cy="523935"/>
          </a:xfrm>
          <a:prstGeom prst="rect">
            <a:avLst/>
          </a:prstGeom>
        </p:spPr>
      </p:pic>
      <p:sp>
        <p:nvSpPr>
          <p:cNvPr id="8" name="Content Placeholder 2"/>
          <p:cNvSpPr>
            <a:spLocks noGrp="1"/>
          </p:cNvSpPr>
          <p:nvPr>
            <p:ph idx="1"/>
          </p:nvPr>
        </p:nvSpPr>
        <p:spPr>
          <a:xfrm>
            <a:off x="5347926" y="2052435"/>
            <a:ext cx="3474686" cy="2182872"/>
          </a:xfrm>
        </p:spPr>
        <p:txBody>
          <a:bodyPr>
            <a:normAutofit fontScale="77500" lnSpcReduction="20000"/>
          </a:bodyPr>
          <a:lstStyle/>
          <a:p>
            <a:r>
              <a:rPr lang="en-US" b="0" dirty="0" smtClean="0"/>
              <a:t>The blue line represents the first </a:t>
            </a:r>
            <a:r>
              <a:rPr lang="en-US" dirty="0" smtClean="0"/>
              <a:t>polynomial regression</a:t>
            </a:r>
            <a:r>
              <a:rPr lang="en-US" b="0" dirty="0" smtClean="0"/>
              <a:t> and the green line represents the second.</a:t>
            </a:r>
          </a:p>
          <a:p>
            <a:endParaRPr lang="en-US" b="0" dirty="0"/>
          </a:p>
          <a:p>
            <a:r>
              <a:rPr lang="en-US" b="0" dirty="0" smtClean="0"/>
              <a:t>Feature scaling becomes increasingly important with polynomial regression because the range of those features increases exponentially.</a:t>
            </a:r>
          </a:p>
        </p:txBody>
      </p:sp>
    </p:spTree>
    <p:extLst>
      <p:ext uri="{BB962C8B-B14F-4D97-AF65-F5344CB8AC3E}">
        <p14:creationId xmlns:p14="http://schemas.microsoft.com/office/powerpoint/2010/main" val="29114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 - Regression</a:t>
            </a:r>
            <a:endParaRPr lang="en-US" dirty="0"/>
          </a:p>
        </p:txBody>
      </p:sp>
      <p:sp>
        <p:nvSpPr>
          <p:cNvPr id="3" name="Content Placeholder 2"/>
          <p:cNvSpPr>
            <a:spLocks noGrp="1"/>
          </p:cNvSpPr>
          <p:nvPr>
            <p:ph idx="1"/>
          </p:nvPr>
        </p:nvSpPr>
        <p:spPr>
          <a:xfrm>
            <a:off x="457200" y="1752600"/>
            <a:ext cx="7620000" cy="4251963"/>
          </a:xfrm>
        </p:spPr>
        <p:txBody>
          <a:bodyPr>
            <a:normAutofit fontScale="85000" lnSpcReduction="10000"/>
          </a:bodyPr>
          <a:lstStyle/>
          <a:p>
            <a:r>
              <a:rPr lang="en-US" b="0" dirty="0" smtClean="0"/>
              <a:t>The objective of the </a:t>
            </a:r>
            <a:r>
              <a:rPr lang="en-US" dirty="0" smtClean="0"/>
              <a:t>cost function</a:t>
            </a:r>
            <a:r>
              <a:rPr lang="en-US" b="0" dirty="0" smtClean="0"/>
              <a:t> is to minimize the sum of the squared differences between the hypothesis and actual target values. In other words, the goal is to minimize the squared error function. The below is the </a:t>
            </a:r>
            <a:r>
              <a:rPr lang="en-US" dirty="0" smtClean="0"/>
              <a:t>squared error function</a:t>
            </a:r>
            <a:r>
              <a:rPr lang="en-US" b="0" dirty="0" smtClean="0"/>
              <a:t> or </a:t>
            </a:r>
            <a:r>
              <a:rPr lang="en-US" dirty="0" smtClean="0"/>
              <a:t> mean squared error</a:t>
            </a:r>
            <a:r>
              <a:rPr lang="en-US" b="0" dirty="0" smtClean="0"/>
              <a:t>:</a:t>
            </a:r>
          </a:p>
          <a:p>
            <a:endParaRPr lang="en-US" b="0" dirty="0"/>
          </a:p>
          <a:p>
            <a:endParaRPr lang="en-US" b="0" dirty="0" smtClean="0"/>
          </a:p>
          <a:p>
            <a:r>
              <a:rPr lang="en-US" sz="1600" b="0" dirty="0" smtClean="0"/>
              <a:t>Goal: </a:t>
            </a:r>
          </a:p>
          <a:p>
            <a:endParaRPr lang="en-US" sz="800" b="0" dirty="0"/>
          </a:p>
          <a:p>
            <a:r>
              <a:rPr lang="en-US" b="0" dirty="0" smtClean="0"/>
              <a:t>Remember, the hypothesis is equal to the model’s equation.</a:t>
            </a:r>
          </a:p>
          <a:p>
            <a:r>
              <a:rPr lang="en-US" sz="1400" b="0" dirty="0" smtClean="0"/>
              <a:t>The mean is halved as a convenience for the computation for the gradient descent, as the derivative term of the square function will cancel out the ½ term.</a:t>
            </a:r>
          </a:p>
          <a:p>
            <a:r>
              <a:rPr lang="en-US" sz="1400" b="0" dirty="0" smtClean="0">
                <a:hlinkClick r:id="rId2"/>
              </a:rPr>
              <a:t>Link to in-depth resource on the following</a:t>
            </a:r>
            <a:r>
              <a:rPr lang="en-US" sz="1400" b="0" dirty="0" smtClean="0"/>
              <a:t>: We multiply our MSE cost function my ½ so that when we take the derivative, the 2s cancel out. Multiplying the cost function by a scalar does not affect the location of its minimum, so we can get away with this.</a:t>
            </a:r>
          </a:p>
          <a:p>
            <a:r>
              <a:rPr lang="en-US" sz="1400" b="0" dirty="0" smtClean="0"/>
              <a:t>Alternatively, you could think of this as folding the 2 into the learning rate. It makes sense to leave the 1/m term, though, because we want the same learning rate (alpha) to work for different training set sizes (m).</a:t>
            </a:r>
            <a:endParaRPr lang="en-US" sz="1400" b="0" dirty="0"/>
          </a:p>
          <a:p>
            <a:endParaRPr lang="en-US" sz="1400" b="0" dirty="0" smtClean="0"/>
          </a:p>
        </p:txBody>
      </p:sp>
      <p:pic>
        <p:nvPicPr>
          <p:cNvPr id="4" name="Picture 3" descr="regression-cost-functio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233" y="2608889"/>
            <a:ext cx="6115522" cy="1111235"/>
          </a:xfrm>
          <a:prstGeom prst="rect">
            <a:avLst/>
          </a:prstGeom>
        </p:spPr>
      </p:pic>
      <p:sp>
        <p:nvSpPr>
          <p:cNvPr id="5"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4" action="ppaction://hlinksldjump"/>
              </a:rPr>
              <a:t>Regression</a:t>
            </a:r>
            <a:r>
              <a:rPr lang="en-US" b="0" dirty="0" smtClean="0"/>
              <a:t> | </a:t>
            </a:r>
            <a:r>
              <a:rPr lang="en-US" dirty="0" smtClean="0">
                <a:hlinkClick r:id="rId4" action="ppaction://hlinksldjump"/>
              </a:rPr>
              <a:t>Back</a:t>
            </a:r>
            <a:r>
              <a:rPr lang="en-US" b="0" dirty="0" smtClean="0"/>
              <a:t> | </a:t>
            </a:r>
            <a:r>
              <a:rPr lang="en-US" dirty="0" smtClean="0">
                <a:hlinkClick r:id="rId5" action="ppaction://hlinksldjump"/>
              </a:rPr>
              <a:t>Continue</a:t>
            </a:r>
            <a:endParaRPr lang="en-US" dirty="0" smtClean="0"/>
          </a:p>
        </p:txBody>
      </p:sp>
      <p:pic>
        <p:nvPicPr>
          <p:cNvPr id="6" name="Picture 5" descr="Screen Shot 2016-12-01 at 9.09.5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605" y="3633437"/>
            <a:ext cx="1828676" cy="467180"/>
          </a:xfrm>
          <a:prstGeom prst="rect">
            <a:avLst/>
          </a:prstGeom>
        </p:spPr>
      </p:pic>
      <p:sp>
        <p:nvSpPr>
          <p:cNvPr id="7" name="Content Placeholder 2"/>
          <p:cNvSpPr txBox="1">
            <a:spLocks/>
          </p:cNvSpPr>
          <p:nvPr/>
        </p:nvSpPr>
        <p:spPr>
          <a:xfrm>
            <a:off x="5202153" y="331483"/>
            <a:ext cx="3495350" cy="1335529"/>
          </a:xfrm>
          <a:prstGeom prst="rect">
            <a:avLst/>
          </a:prstGeom>
        </p:spPr>
        <p:txBody>
          <a:bodyPr vert="horz" lIns="91440" tIns="45720" rIns="91440" bIns="45720" rtlCol="0">
            <a:normAutofit fontScale="550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smtClean="0"/>
              <a:t>We take the square because it amplifies bigger errors so we can see them, we can use a vectorized implementation which is not computationally expensive, and the partial derivative of cost is defined at </a:t>
            </a:r>
            <a:r>
              <a:rPr lang="en-US" b="0" smtClean="0"/>
              <a:t>all theta values. </a:t>
            </a:r>
            <a:r>
              <a:rPr lang="en-US" b="0" dirty="0" smtClean="0"/>
              <a:t>We don’t use absolute values because its gradient is undefined at zero. We don’t use a higher order square because it would be more computationally expensive than a square.</a:t>
            </a:r>
          </a:p>
        </p:txBody>
      </p:sp>
    </p:spTree>
    <p:extLst>
      <p:ext uri="{BB962C8B-B14F-4D97-AF65-F5344CB8AC3E}">
        <p14:creationId xmlns:p14="http://schemas.microsoft.com/office/powerpoint/2010/main" val="19209921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Cost Function Intuition - Regression</a:t>
            </a:r>
            <a:endParaRPr lang="en-US" dirty="0"/>
          </a:p>
        </p:txBody>
      </p:sp>
      <p:sp>
        <p:nvSpPr>
          <p:cNvPr id="3" name="Content Placeholder 2"/>
          <p:cNvSpPr>
            <a:spLocks noGrp="1"/>
          </p:cNvSpPr>
          <p:nvPr>
            <p:ph idx="1"/>
          </p:nvPr>
        </p:nvSpPr>
        <p:spPr>
          <a:xfrm>
            <a:off x="457200" y="1752601"/>
            <a:ext cx="7620000" cy="3684484"/>
          </a:xfrm>
        </p:spPr>
        <p:txBody>
          <a:bodyPr>
            <a:normAutofit/>
          </a:bodyPr>
          <a:lstStyle/>
          <a:p>
            <a:r>
              <a:rPr lang="en-US" sz="1550" b="0" dirty="0" smtClean="0"/>
              <a:t>The </a:t>
            </a:r>
            <a:r>
              <a:rPr lang="en-US" sz="1550" b="0" i="1" dirty="0" smtClean="0"/>
              <a:t>intuition</a:t>
            </a:r>
            <a:r>
              <a:rPr lang="en-US" sz="1550" b="0" dirty="0" smtClean="0"/>
              <a:t> of the cost function is that there is a </a:t>
            </a:r>
            <a:r>
              <a:rPr lang="en-US" sz="1550" b="0" i="1" dirty="0" smtClean="0"/>
              <a:t>global minimum</a:t>
            </a:r>
            <a:r>
              <a:rPr lang="en-US" sz="1550" b="0" dirty="0" smtClean="0"/>
              <a:t> at which the </a:t>
            </a:r>
            <a:r>
              <a:rPr lang="en-US" sz="1550" b="0" u="sng" dirty="0" smtClean="0"/>
              <a:t>cost of theta</a:t>
            </a:r>
            <a:r>
              <a:rPr lang="en-US" sz="1550" b="0" dirty="0" smtClean="0"/>
              <a:t> is </a:t>
            </a:r>
            <a:r>
              <a:rPr lang="en-US" sz="1550" b="0" i="1" dirty="0" smtClean="0"/>
              <a:t>minimized</a:t>
            </a:r>
            <a:r>
              <a:rPr lang="en-US" sz="1550" b="0" dirty="0" smtClean="0"/>
              <a:t> by a specific combination of </a:t>
            </a:r>
            <a:r>
              <a:rPr lang="en-US" sz="1550" b="0" u="sng" dirty="0" smtClean="0"/>
              <a:t>thetas</a:t>
            </a:r>
            <a:r>
              <a:rPr lang="en-US" sz="1550" b="0" dirty="0" smtClean="0"/>
              <a:t>. This results in a convex or bowl-</a:t>
            </a:r>
            <a:r>
              <a:rPr lang="en-US" sz="1550" b="0" dirty="0"/>
              <a:t>s</a:t>
            </a:r>
            <a:r>
              <a:rPr lang="en-US" sz="1550" b="0" dirty="0" smtClean="0"/>
              <a:t>haped graph.</a:t>
            </a:r>
            <a:endParaRPr lang="en-US" sz="1550" b="0" dirty="0"/>
          </a:p>
        </p:txBody>
      </p:sp>
      <p:sp>
        <p:nvSpPr>
          <p:cNvPr id="5"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2" action="ppaction://hlinksldjump"/>
              </a:rPr>
              <a:t>Regression</a:t>
            </a:r>
            <a:r>
              <a:rPr lang="en-US" dirty="0" smtClean="0"/>
              <a:t> </a:t>
            </a:r>
            <a:r>
              <a:rPr lang="en-US" b="0" dirty="0" smtClean="0"/>
              <a:t>| </a:t>
            </a:r>
            <a:r>
              <a:rPr lang="en-US" dirty="0" smtClean="0">
                <a:hlinkClick r:id="rId3" action="ppaction://hlinksldjump"/>
              </a:rPr>
              <a:t>Back</a:t>
            </a:r>
            <a:endParaRPr lang="en-US" dirty="0" smtClean="0"/>
          </a:p>
        </p:txBody>
      </p:sp>
      <p:pic>
        <p:nvPicPr>
          <p:cNvPr id="6" name="Picture 5" descr="regression-cost-function-intui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9343" y="2490455"/>
            <a:ext cx="4722268" cy="3541701"/>
          </a:xfrm>
          <a:prstGeom prst="rect">
            <a:avLst/>
          </a:prstGeom>
        </p:spPr>
      </p:pic>
    </p:spTree>
    <p:extLst>
      <p:ext uri="{BB962C8B-B14F-4D97-AF65-F5344CB8AC3E}">
        <p14:creationId xmlns:p14="http://schemas.microsoft.com/office/powerpoint/2010/main" val="17546455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Regularized Cost Function</a:t>
            </a:r>
            <a:endParaRPr lang="en-US" dirty="0"/>
          </a:p>
        </p:txBody>
      </p:sp>
      <p:sp>
        <p:nvSpPr>
          <p:cNvPr id="5" name="Content Placeholder 4"/>
          <p:cNvSpPr>
            <a:spLocks noGrp="1"/>
          </p:cNvSpPr>
          <p:nvPr>
            <p:ph idx="1"/>
          </p:nvPr>
        </p:nvSpPr>
        <p:spPr>
          <a:xfrm>
            <a:off x="457200" y="1752600"/>
            <a:ext cx="7620000" cy="2221753"/>
          </a:xfrm>
        </p:spPr>
        <p:txBody>
          <a:bodyPr/>
          <a:lstStyle/>
          <a:p>
            <a:r>
              <a:rPr lang="en-US" b="0" dirty="0" smtClean="0"/>
              <a:t>To fix the problem of </a:t>
            </a:r>
            <a:r>
              <a:rPr lang="en-US" b="0" dirty="0" err="1" smtClean="0"/>
              <a:t>overfitting</a:t>
            </a:r>
            <a:r>
              <a:rPr lang="en-US" b="0" dirty="0" smtClean="0"/>
              <a:t>, one possible solution is to use the regularized cost function which reduces the effect of polynomial </a:t>
            </a:r>
            <a:r>
              <a:rPr lang="en-US" b="0" dirty="0" err="1" smtClean="0"/>
              <a:t>thetajs</a:t>
            </a:r>
            <a:r>
              <a:rPr lang="en-US" b="0" dirty="0" smtClean="0"/>
              <a:t>. Lambda is the regularization parameter. This </a:t>
            </a:r>
            <a:r>
              <a:rPr lang="en-US" b="0" dirty="0" err="1" smtClean="0"/>
              <a:t>smooths</a:t>
            </a:r>
            <a:r>
              <a:rPr lang="en-US" b="0" dirty="0" smtClean="0"/>
              <a:t> the output of the regression.</a:t>
            </a:r>
          </a:p>
          <a:p>
            <a:r>
              <a:rPr lang="en-US" b="0" dirty="0" smtClean="0"/>
              <a:t>If lambda is too large, it may smooth out the function too much and cause </a:t>
            </a:r>
            <a:r>
              <a:rPr lang="en-US" b="0" dirty="0" err="1" smtClean="0"/>
              <a:t>underfitting</a:t>
            </a:r>
            <a:r>
              <a:rPr lang="en-US" b="0" dirty="0" smtClean="0"/>
              <a:t>.</a:t>
            </a:r>
            <a:endParaRPr lang="en-US" b="0" dirty="0"/>
          </a:p>
        </p:txBody>
      </p:sp>
      <p:pic>
        <p:nvPicPr>
          <p:cNvPr id="6" name="Picture 5" descr="Screen Shot 2017-02-11 at 3.41.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876" y="3974353"/>
            <a:ext cx="4292600" cy="584200"/>
          </a:xfrm>
          <a:prstGeom prst="rect">
            <a:avLst/>
          </a:prstGeom>
        </p:spPr>
      </p:pic>
    </p:spTree>
    <p:extLst>
      <p:ext uri="{BB962C8B-B14F-4D97-AF65-F5344CB8AC3E}">
        <p14:creationId xmlns:p14="http://schemas.microsoft.com/office/powerpoint/2010/main" val="4084872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Regularized Gradient Descent / Normal Equation</a:t>
            </a:r>
            <a:endParaRPr lang="en-US" dirty="0"/>
          </a:p>
        </p:txBody>
      </p:sp>
      <p:sp>
        <p:nvSpPr>
          <p:cNvPr id="3" name="Content Placeholder 2"/>
          <p:cNvSpPr>
            <a:spLocks noGrp="1"/>
          </p:cNvSpPr>
          <p:nvPr>
            <p:ph idx="1"/>
          </p:nvPr>
        </p:nvSpPr>
        <p:spPr>
          <a:xfrm>
            <a:off x="457200" y="1752600"/>
            <a:ext cx="7620000" cy="4687047"/>
          </a:xfrm>
        </p:spPr>
        <p:txBody>
          <a:bodyPr>
            <a:normAutofit lnSpcReduction="10000"/>
          </a:bodyPr>
          <a:lstStyle/>
          <a:p>
            <a:r>
              <a:rPr lang="en-US" sz="1400" b="0" dirty="0" smtClean="0"/>
              <a:t>Gradient descent – Separate theta0 because we do</a:t>
            </a:r>
            <a:r>
              <a:rPr lang="fr-FR" sz="1400" b="0" dirty="0" smtClean="0"/>
              <a:t>n’</a:t>
            </a:r>
            <a:r>
              <a:rPr lang="en-US" sz="1400" b="0" dirty="0" smtClean="0"/>
              <a:t>t want to penalize it:</a:t>
            </a:r>
          </a:p>
          <a:p>
            <a:endParaRPr lang="en-US" sz="1400" b="0" dirty="0" smtClean="0"/>
          </a:p>
          <a:p>
            <a:endParaRPr lang="en-US" sz="1400" b="0" dirty="0" smtClean="0"/>
          </a:p>
          <a:p>
            <a:endParaRPr lang="en-US" sz="1400" b="0" dirty="0" smtClean="0"/>
          </a:p>
          <a:p>
            <a:endParaRPr lang="en-US" sz="1400" b="0" dirty="0"/>
          </a:p>
          <a:p>
            <a:r>
              <a:rPr lang="en-US" sz="1400" b="0" dirty="0" smtClean="0"/>
              <a:t>Update rule:</a:t>
            </a:r>
          </a:p>
          <a:p>
            <a:endParaRPr lang="en-US" sz="1400" b="0" dirty="0"/>
          </a:p>
          <a:p>
            <a:r>
              <a:rPr lang="en-US" sz="1400" b="0" dirty="0" smtClean="0"/>
              <a:t>Normal equation – The equation stays the same except an addition to the term inside the parenthesis:</a:t>
            </a:r>
          </a:p>
          <a:p>
            <a:endParaRPr lang="en-US" sz="1400" b="0" dirty="0" smtClean="0"/>
          </a:p>
          <a:p>
            <a:endParaRPr lang="en-US" sz="1400" b="0" dirty="0"/>
          </a:p>
          <a:p>
            <a:endParaRPr lang="en-US" sz="1400" b="0" dirty="0" smtClean="0"/>
          </a:p>
          <a:p>
            <a:endParaRPr lang="en-US" sz="1400" b="0" dirty="0" smtClean="0"/>
          </a:p>
          <a:p>
            <a:r>
              <a:rPr lang="en-US" sz="1400" b="0" dirty="0" smtClean="0"/>
              <a:t>L, an identity matrix, should have the dimension (n + 1)(n + 1) and does not include x0. When we have this term, we don’t have to worry about non-</a:t>
            </a:r>
            <a:r>
              <a:rPr lang="en-US" sz="1400" b="0" dirty="0" err="1" smtClean="0"/>
              <a:t>invertibility</a:t>
            </a:r>
            <a:r>
              <a:rPr lang="en-US" sz="1400" b="0" dirty="0" smtClean="0"/>
              <a:t>.</a:t>
            </a:r>
            <a:endParaRPr lang="en-US" sz="1400" b="0" dirty="0"/>
          </a:p>
        </p:txBody>
      </p:sp>
      <p:pic>
        <p:nvPicPr>
          <p:cNvPr id="4" name="Picture 3" descr="Screen Shot 2017-02-11 at 3.5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747" y="4253379"/>
            <a:ext cx="2351537" cy="1379445"/>
          </a:xfrm>
          <a:prstGeom prst="rect">
            <a:avLst/>
          </a:prstGeom>
        </p:spPr>
      </p:pic>
      <p:pic>
        <p:nvPicPr>
          <p:cNvPr id="5" name="Picture 4" descr="Screen Shot 2017-02-11 at 3.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664" y="3472330"/>
            <a:ext cx="4394200" cy="406400"/>
          </a:xfrm>
          <a:prstGeom prst="rect">
            <a:avLst/>
          </a:prstGeom>
        </p:spPr>
      </p:pic>
      <p:pic>
        <p:nvPicPr>
          <p:cNvPr id="6" name="Picture 5" descr="Screen Shot 2017-02-11 at 3.46.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664" y="2071407"/>
            <a:ext cx="4139454" cy="1160462"/>
          </a:xfrm>
          <a:prstGeom prst="rect">
            <a:avLst/>
          </a:prstGeom>
        </p:spPr>
      </p:pic>
    </p:spTree>
    <p:extLst>
      <p:ext uri="{BB962C8B-B14F-4D97-AF65-F5344CB8AC3E}">
        <p14:creationId xmlns:p14="http://schemas.microsoft.com/office/powerpoint/2010/main" val="956017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Cost Function</a:t>
            </a:r>
            <a:endParaRPr lang="en-US" dirty="0"/>
          </a:p>
        </p:txBody>
      </p:sp>
      <p:sp>
        <p:nvSpPr>
          <p:cNvPr id="3" name="Content Placeholder 2"/>
          <p:cNvSpPr>
            <a:spLocks noGrp="1"/>
          </p:cNvSpPr>
          <p:nvPr>
            <p:ph idx="1"/>
          </p:nvPr>
        </p:nvSpPr>
        <p:spPr>
          <a:xfrm>
            <a:off x="457200" y="1752600"/>
            <a:ext cx="7620000" cy="748687"/>
          </a:xfrm>
        </p:spPr>
        <p:txBody>
          <a:bodyPr>
            <a:normAutofit lnSpcReduction="10000"/>
          </a:bodyPr>
          <a:lstStyle/>
          <a:p>
            <a:r>
              <a:rPr lang="en-US" b="0" dirty="0" smtClean="0"/>
              <a:t>To minimize the cost function of a (linear?) regression, you must consider a number of factors and choose the following:</a:t>
            </a:r>
          </a:p>
          <a:p>
            <a:endParaRPr lang="en-US" b="0" dirty="0"/>
          </a:p>
        </p:txBody>
      </p:sp>
      <p:sp>
        <p:nvSpPr>
          <p:cNvPr id="4" name="Content Placeholder 2"/>
          <p:cNvSpPr txBox="1">
            <a:spLocks/>
          </p:cNvSpPr>
          <p:nvPr/>
        </p:nvSpPr>
        <p:spPr>
          <a:xfrm>
            <a:off x="457200" y="3704025"/>
            <a:ext cx="3636826" cy="2308263"/>
          </a:xfrm>
          <a:prstGeom prst="rect">
            <a:avLst/>
          </a:prstGeom>
        </p:spPr>
        <p:txBody>
          <a:bodyPr vert="horz" lIns="91440" tIns="45720" rIns="91440" bIns="45720" numCol="1"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dirty="0" smtClean="0">
                <a:hlinkClick r:id="rId2" action="ppaction://hlinksldjump"/>
              </a:rPr>
              <a:t>Gradient Descent</a:t>
            </a:r>
            <a:endParaRPr lang="en-US" dirty="0" smtClean="0"/>
          </a:p>
          <a:p>
            <a:pPr marL="342900" indent="-342900">
              <a:buFont typeface="Arial"/>
              <a:buChar char="•"/>
            </a:pPr>
            <a:r>
              <a:rPr lang="en-US" sz="1600" b="0" dirty="0" smtClean="0"/>
              <a:t>Need to choose alpha</a:t>
            </a:r>
          </a:p>
          <a:p>
            <a:pPr marL="342900" indent="-342900">
              <a:buFont typeface="Arial"/>
              <a:buChar char="•"/>
            </a:pPr>
            <a:r>
              <a:rPr lang="en-US" sz="1600" b="0" dirty="0" smtClean="0"/>
              <a:t>Needs many iterations</a:t>
            </a:r>
          </a:p>
          <a:p>
            <a:pPr marL="342900" indent="-342900">
              <a:buFont typeface="Arial"/>
              <a:buChar char="•"/>
            </a:pPr>
            <a:r>
              <a:rPr lang="en-US" sz="1600" b="0" dirty="0" smtClean="0"/>
              <a:t>Works well even when n is large</a:t>
            </a:r>
            <a:endParaRPr lang="en-US" sz="1600" b="0" dirty="0"/>
          </a:p>
        </p:txBody>
      </p:sp>
      <p:sp>
        <p:nvSpPr>
          <p:cNvPr id="6" name="Content Placeholder 2"/>
          <p:cNvSpPr txBox="1">
            <a:spLocks/>
          </p:cNvSpPr>
          <p:nvPr/>
        </p:nvSpPr>
        <p:spPr>
          <a:xfrm>
            <a:off x="4440374" y="3704025"/>
            <a:ext cx="3636826" cy="2308263"/>
          </a:xfrm>
          <a:prstGeom prst="rect">
            <a:avLst/>
          </a:prstGeom>
        </p:spPr>
        <p:txBody>
          <a:bodyPr vert="horz" lIns="91440" tIns="45720" rIns="91440" bIns="45720" numCol="1"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dirty="0" smtClean="0">
                <a:hlinkClick r:id="rId3" action="ppaction://hlinksldjump"/>
              </a:rPr>
              <a:t>Normal Equation</a:t>
            </a:r>
            <a:endParaRPr lang="en-US" dirty="0" smtClean="0"/>
          </a:p>
          <a:p>
            <a:pPr marL="342900" indent="-342900">
              <a:buFont typeface="Arial"/>
              <a:buChar char="•"/>
            </a:pPr>
            <a:r>
              <a:rPr lang="en-US" sz="1600" b="0" dirty="0" smtClean="0"/>
              <a:t>No need to choose alpha</a:t>
            </a:r>
          </a:p>
          <a:p>
            <a:pPr marL="342900" indent="-342900">
              <a:buFont typeface="Arial"/>
              <a:buChar char="•"/>
            </a:pPr>
            <a:r>
              <a:rPr lang="en-US" sz="1600" b="0" dirty="0" smtClean="0"/>
              <a:t>Don’t need to iterate; just compute one vectorized equation</a:t>
            </a:r>
          </a:p>
          <a:p>
            <a:pPr marL="342900" indent="-342900">
              <a:buFont typeface="Arial"/>
              <a:buChar char="•"/>
            </a:pPr>
            <a:r>
              <a:rPr lang="en-US" sz="1600" b="0" dirty="0" smtClean="0"/>
              <a:t>Slow if n is very large (beyond n = 10,000)</a:t>
            </a:r>
          </a:p>
        </p:txBody>
      </p:sp>
      <p:sp>
        <p:nvSpPr>
          <p:cNvPr id="7"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4" action="ppaction://hlinksldjump"/>
              </a:rPr>
              <a:t>Regression</a:t>
            </a:r>
            <a:r>
              <a:rPr lang="en-US" dirty="0" smtClean="0"/>
              <a:t> </a:t>
            </a:r>
            <a:r>
              <a:rPr lang="en-US" b="0" dirty="0" smtClean="0"/>
              <a:t>| </a:t>
            </a:r>
            <a:r>
              <a:rPr lang="en-US" dirty="0" smtClean="0">
                <a:hlinkClick r:id="rId4" action="ppaction://hlinksldjump"/>
              </a:rPr>
              <a:t>Back</a:t>
            </a:r>
            <a:endParaRPr lang="en-US" dirty="0" smtClean="0"/>
          </a:p>
        </p:txBody>
      </p:sp>
      <p:cxnSp>
        <p:nvCxnSpPr>
          <p:cNvPr id="8" name="Straight Arrow Connector 7"/>
          <p:cNvCxnSpPr/>
          <p:nvPr/>
        </p:nvCxnSpPr>
        <p:spPr>
          <a:xfrm flipH="1">
            <a:off x="1872981" y="2599507"/>
            <a:ext cx="2394219" cy="9561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267200" y="2599507"/>
            <a:ext cx="2305459" cy="9561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21332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 Regression</a:t>
            </a:r>
            <a:endParaRPr lang="en-US" dirty="0"/>
          </a:p>
        </p:txBody>
      </p:sp>
      <p:sp>
        <p:nvSpPr>
          <p:cNvPr id="3" name="Content Placeholder 2"/>
          <p:cNvSpPr>
            <a:spLocks noGrp="1"/>
          </p:cNvSpPr>
          <p:nvPr>
            <p:ph idx="1"/>
          </p:nvPr>
        </p:nvSpPr>
        <p:spPr>
          <a:xfrm>
            <a:off x="457200" y="1752601"/>
            <a:ext cx="7620000" cy="3684484"/>
          </a:xfrm>
        </p:spPr>
        <p:txBody>
          <a:bodyPr>
            <a:normAutofit/>
          </a:bodyPr>
          <a:lstStyle/>
          <a:p>
            <a:r>
              <a:rPr lang="en-US" dirty="0" smtClean="0"/>
              <a:t>Gradient descent</a:t>
            </a:r>
            <a:r>
              <a:rPr lang="en-US" b="0" dirty="0" smtClean="0"/>
              <a:t> is the act of minimizing the cost function (as well as other kinds of functions). </a:t>
            </a:r>
            <a:r>
              <a:rPr lang="en-US" b="0" i="1" dirty="0" smtClean="0"/>
              <a:t>Initialize</a:t>
            </a:r>
            <a:r>
              <a:rPr lang="en-US" b="0" dirty="0" smtClean="0"/>
              <a:t> each theta value and step through until a minimum is reached. </a:t>
            </a:r>
            <a:r>
              <a:rPr lang="en-US" b="0" i="1" dirty="0" smtClean="0"/>
              <a:t>Local minimums</a:t>
            </a:r>
            <a:r>
              <a:rPr lang="en-US" b="0" dirty="0"/>
              <a:t> </a:t>
            </a:r>
            <a:r>
              <a:rPr lang="en-US" b="0" dirty="0" smtClean="0"/>
              <a:t>can also be reached depending on where the thetas are initialized.</a:t>
            </a:r>
            <a:endParaRPr lang="en-US" dirty="0"/>
          </a:p>
        </p:txBody>
      </p:sp>
      <p:pic>
        <p:nvPicPr>
          <p:cNvPr id="4" name="Picture 3" descr="regression-gradient-descent-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094" y="3943459"/>
            <a:ext cx="3719813" cy="546150"/>
          </a:xfrm>
          <a:prstGeom prst="rect">
            <a:avLst/>
          </a:prstGeom>
        </p:spPr>
      </p:pic>
      <p:pic>
        <p:nvPicPr>
          <p:cNvPr id="7" name="Picture 6" descr="regression-gradient-descent-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476" y="4722022"/>
            <a:ext cx="3109048" cy="543586"/>
          </a:xfrm>
          <a:prstGeom prst="rect">
            <a:avLst/>
          </a:prstGeom>
        </p:spPr>
      </p:pic>
      <p:sp>
        <p:nvSpPr>
          <p:cNvPr id="8" name="Content Placeholder 2"/>
          <p:cNvSpPr txBox="1">
            <a:spLocks/>
          </p:cNvSpPr>
          <p:nvPr/>
        </p:nvSpPr>
        <p:spPr>
          <a:xfrm>
            <a:off x="5284990" y="5289137"/>
            <a:ext cx="2792210" cy="548467"/>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sz="1600" b="0" dirty="0" smtClean="0"/>
              <a:t>where := is assignment</a:t>
            </a:r>
          </a:p>
          <a:p>
            <a:pPr algn="r"/>
            <a:r>
              <a:rPr lang="en-US" sz="1600" b="0" dirty="0" smtClean="0"/>
              <a:t>where x</a:t>
            </a:r>
            <a:r>
              <a:rPr lang="en-US" sz="1600" b="0" baseline="-25000" dirty="0" smtClean="0"/>
              <a:t>0</a:t>
            </a:r>
            <a:r>
              <a:rPr lang="en-US" sz="1600" b="0" baseline="30000" dirty="0" smtClean="0"/>
              <a:t>(</a:t>
            </a:r>
            <a:r>
              <a:rPr lang="en-US" sz="1600" b="0" baseline="30000" dirty="0" err="1" smtClean="0"/>
              <a:t>i</a:t>
            </a:r>
            <a:r>
              <a:rPr lang="en-US" sz="1600" b="0" baseline="30000" dirty="0" smtClean="0"/>
              <a:t>)</a:t>
            </a:r>
            <a:r>
              <a:rPr lang="en-US" sz="1600" b="0" dirty="0" smtClean="0"/>
              <a:t> = 1</a:t>
            </a:r>
          </a:p>
        </p:txBody>
      </p:sp>
      <p:sp>
        <p:nvSpPr>
          <p:cNvPr id="9"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4" action="ppaction://hlinksldjump"/>
              </a:rPr>
              <a:t>Regression</a:t>
            </a:r>
            <a:r>
              <a:rPr lang="en-US" dirty="0" smtClean="0"/>
              <a:t> </a:t>
            </a:r>
            <a:r>
              <a:rPr lang="en-US" b="0" dirty="0" smtClean="0"/>
              <a:t>| </a:t>
            </a:r>
            <a:r>
              <a:rPr lang="en-US" dirty="0" smtClean="0">
                <a:hlinkClick r:id="rId5" action="ppaction://hlinksldjump"/>
              </a:rPr>
              <a:t>Back</a:t>
            </a:r>
            <a:r>
              <a:rPr lang="en-US" b="0" dirty="0" smtClean="0"/>
              <a:t> | </a:t>
            </a:r>
            <a:r>
              <a:rPr lang="en-US" dirty="0" smtClean="0">
                <a:hlinkClick r:id="rId6" action="ppaction://hlinksldjump"/>
              </a:rPr>
              <a:t>Continue</a:t>
            </a:r>
            <a:endParaRPr lang="en-US" dirty="0" smtClean="0"/>
          </a:p>
        </p:txBody>
      </p:sp>
      <p:pic>
        <p:nvPicPr>
          <p:cNvPr id="10" name="Picture 9" descr="regression-gradient-descent-3.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0745" y="3143912"/>
            <a:ext cx="2702511" cy="543587"/>
          </a:xfrm>
          <a:prstGeom prst="rect">
            <a:avLst/>
          </a:prstGeom>
        </p:spPr>
      </p:pic>
    </p:spTree>
    <p:extLst>
      <p:ext uri="{BB962C8B-B14F-4D97-AF65-F5344CB8AC3E}">
        <p14:creationId xmlns:p14="http://schemas.microsoft.com/office/powerpoint/2010/main" val="18124885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 Regression</a:t>
            </a:r>
            <a:endParaRPr lang="en-US" dirty="0"/>
          </a:p>
        </p:txBody>
      </p:sp>
      <p:sp>
        <p:nvSpPr>
          <p:cNvPr id="3" name="Content Placeholder 2"/>
          <p:cNvSpPr>
            <a:spLocks noGrp="1"/>
          </p:cNvSpPr>
          <p:nvPr>
            <p:ph idx="1"/>
          </p:nvPr>
        </p:nvSpPr>
        <p:spPr>
          <a:xfrm>
            <a:off x="457200" y="1752601"/>
            <a:ext cx="7620000" cy="3684484"/>
          </a:xfrm>
        </p:spPr>
        <p:txBody>
          <a:bodyPr>
            <a:normAutofit/>
          </a:bodyPr>
          <a:lstStyle/>
          <a:p>
            <a:r>
              <a:rPr lang="en-US" b="0" dirty="0" smtClean="0"/>
              <a:t>Using </a:t>
            </a:r>
            <a:r>
              <a:rPr lang="en-US" b="0" i="1" dirty="0" smtClean="0"/>
              <a:t>simultaneous updates</a:t>
            </a:r>
            <a:r>
              <a:rPr lang="en-US" b="0" dirty="0" smtClean="0"/>
              <a:t>, step until convergence is reached</a:t>
            </a:r>
            <a:endParaRPr lang="en-US" b="0" dirty="0"/>
          </a:p>
        </p:txBody>
      </p:sp>
      <p:sp>
        <p:nvSpPr>
          <p:cNvPr id="5"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2" action="ppaction://hlinksldjump"/>
              </a:rPr>
              <a:t>Regression</a:t>
            </a:r>
            <a:r>
              <a:rPr lang="en-US" b="0" dirty="0" smtClean="0"/>
              <a:t> | </a:t>
            </a:r>
            <a:r>
              <a:rPr lang="en-US" dirty="0" smtClean="0">
                <a:hlinkClick r:id="rId3" action="ppaction://hlinksldjump"/>
              </a:rPr>
              <a:t>Back</a:t>
            </a:r>
            <a:r>
              <a:rPr lang="en-US" b="0" dirty="0" smtClean="0"/>
              <a:t> | </a:t>
            </a:r>
            <a:r>
              <a:rPr lang="en-US" dirty="0" smtClean="0">
                <a:hlinkClick r:id="rId4" action="ppaction://hlinksldjump"/>
              </a:rPr>
              <a:t>Continue</a:t>
            </a:r>
            <a:endParaRPr lang="en-US" dirty="0" smtClean="0"/>
          </a:p>
        </p:txBody>
      </p:sp>
      <p:sp>
        <p:nvSpPr>
          <p:cNvPr id="8" name="Content Placeholder 2"/>
          <p:cNvSpPr txBox="1">
            <a:spLocks/>
          </p:cNvSpPr>
          <p:nvPr/>
        </p:nvSpPr>
        <p:spPr>
          <a:xfrm>
            <a:off x="5284990" y="5289137"/>
            <a:ext cx="279221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sz="1600" b="0" dirty="0" smtClean="0"/>
              <a:t>where := is assignment</a:t>
            </a:r>
          </a:p>
        </p:txBody>
      </p:sp>
      <p:pic>
        <p:nvPicPr>
          <p:cNvPr id="6" name="Picture 5" descr="regression-simultaneous-update-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1" y="2269513"/>
            <a:ext cx="4827790" cy="754055"/>
          </a:xfrm>
          <a:prstGeom prst="rect">
            <a:avLst/>
          </a:prstGeom>
        </p:spPr>
      </p:pic>
      <p:pic>
        <p:nvPicPr>
          <p:cNvPr id="9" name="Picture 8" descr="regression-simultaneous-update-2.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99" y="3085213"/>
            <a:ext cx="4827791" cy="746941"/>
          </a:xfrm>
          <a:prstGeom prst="rect">
            <a:avLst/>
          </a:prstGeom>
        </p:spPr>
      </p:pic>
      <p:pic>
        <p:nvPicPr>
          <p:cNvPr id="10" name="Picture 9" descr="regression-simultaneous-update-3.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199" y="3962971"/>
            <a:ext cx="1392253" cy="242944"/>
          </a:xfrm>
          <a:prstGeom prst="rect">
            <a:avLst/>
          </a:prstGeom>
        </p:spPr>
      </p:pic>
      <p:pic>
        <p:nvPicPr>
          <p:cNvPr id="11" name="Picture 10" descr="regression-simultaneous-update-4.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199" y="4431472"/>
            <a:ext cx="1392253" cy="234295"/>
          </a:xfrm>
          <a:prstGeom prst="rect">
            <a:avLst/>
          </a:prstGeom>
        </p:spPr>
      </p:pic>
    </p:spTree>
    <p:extLst>
      <p:ext uri="{BB962C8B-B14F-4D97-AF65-F5344CB8AC3E}">
        <p14:creationId xmlns:p14="http://schemas.microsoft.com/office/powerpoint/2010/main" val="28481149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 Intuition - Regression</a:t>
            </a:r>
            <a:endParaRPr lang="en-US" dirty="0"/>
          </a:p>
        </p:txBody>
      </p:sp>
      <p:sp>
        <p:nvSpPr>
          <p:cNvPr id="3" name="Content Placeholder 2"/>
          <p:cNvSpPr>
            <a:spLocks noGrp="1"/>
          </p:cNvSpPr>
          <p:nvPr>
            <p:ph idx="1"/>
          </p:nvPr>
        </p:nvSpPr>
        <p:spPr>
          <a:xfrm>
            <a:off x="457200" y="1579995"/>
            <a:ext cx="3710232" cy="1662529"/>
          </a:xfrm>
        </p:spPr>
        <p:txBody>
          <a:bodyPr>
            <a:normAutofit/>
          </a:bodyPr>
          <a:lstStyle/>
          <a:p>
            <a:r>
              <a:rPr lang="en-US" sz="1400" b="0" dirty="0" smtClean="0"/>
              <a:t>The </a:t>
            </a:r>
            <a:r>
              <a:rPr lang="en-US" sz="1400" b="0" i="1" dirty="0" smtClean="0"/>
              <a:t>derivative</a:t>
            </a:r>
            <a:r>
              <a:rPr lang="en-US" sz="1400" b="0" dirty="0" smtClean="0"/>
              <a:t> will find the slope of a line that is </a:t>
            </a:r>
            <a:r>
              <a:rPr lang="en-US" sz="1400" b="0" i="1" dirty="0" smtClean="0"/>
              <a:t>tangent</a:t>
            </a:r>
            <a:r>
              <a:rPr lang="en-US" sz="1400" b="0" dirty="0" smtClean="0"/>
              <a:t> to the function. If the slope is positive, the derivative is positive and vice versa. If the slope is positive, you need to decrease </a:t>
            </a:r>
            <a:r>
              <a:rPr lang="en-US" sz="1400" b="0" u="sng" dirty="0" smtClean="0"/>
              <a:t>theta</a:t>
            </a:r>
            <a:r>
              <a:rPr lang="en-US" sz="1400" b="0" dirty="0" smtClean="0"/>
              <a:t> and vice versa.</a:t>
            </a:r>
            <a:endParaRPr lang="en-US" sz="1400" b="0" dirty="0"/>
          </a:p>
        </p:txBody>
      </p:sp>
      <p:sp>
        <p:nvSpPr>
          <p:cNvPr id="5"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smtClean="0">
                <a:hlinkClick r:id="rId2" action="ppaction://hlinksldjump"/>
              </a:rPr>
              <a:t>Regression</a:t>
            </a:r>
            <a:r>
              <a:rPr lang="en-US" b="0" dirty="0" smtClean="0"/>
              <a:t> | </a:t>
            </a:r>
            <a:r>
              <a:rPr lang="en-US" dirty="0" smtClean="0">
                <a:hlinkClick r:id="rId3" action="ppaction://hlinksldjump"/>
              </a:rPr>
              <a:t>Back</a:t>
            </a:r>
            <a:r>
              <a:rPr lang="en-US" b="0" dirty="0" smtClean="0"/>
              <a:t> | </a:t>
            </a:r>
            <a:r>
              <a:rPr lang="en-US" dirty="0" smtClean="0">
                <a:hlinkClick r:id="rId4" action="ppaction://hlinksldjump"/>
              </a:rPr>
              <a:t>Continue</a:t>
            </a:r>
            <a:endParaRPr lang="en-US" dirty="0" smtClean="0"/>
          </a:p>
        </p:txBody>
      </p:sp>
      <p:cxnSp>
        <p:nvCxnSpPr>
          <p:cNvPr id="7" name="Straight Connector 6"/>
          <p:cNvCxnSpPr/>
          <p:nvPr/>
        </p:nvCxnSpPr>
        <p:spPr>
          <a:xfrm>
            <a:off x="4561982" y="1789588"/>
            <a:ext cx="24659" cy="3684484"/>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regression-gradient-descent-intuition-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774" y="2787872"/>
            <a:ext cx="2204877" cy="2994769"/>
          </a:xfrm>
          <a:prstGeom prst="rect">
            <a:avLst/>
          </a:prstGeom>
        </p:spPr>
      </p:pic>
      <p:sp>
        <p:nvSpPr>
          <p:cNvPr id="14" name="Content Placeholder 2"/>
          <p:cNvSpPr txBox="1">
            <a:spLocks/>
          </p:cNvSpPr>
          <p:nvPr/>
        </p:nvSpPr>
        <p:spPr>
          <a:xfrm>
            <a:off x="4961977" y="514035"/>
            <a:ext cx="3710232" cy="166252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400" b="0" dirty="0" smtClean="0"/>
              <a:t>If the </a:t>
            </a:r>
            <a:r>
              <a:rPr lang="en-US" sz="1400" b="0" i="1" dirty="0" smtClean="0"/>
              <a:t>learning rate</a:t>
            </a:r>
            <a:r>
              <a:rPr lang="en-US" sz="1400" b="0" dirty="0" smtClean="0"/>
              <a:t> alpha is too small, gradient descent can be slow. If it’s too large, gradient descent can overshoot the minimum and fail to converge or even diverge (increase).</a:t>
            </a:r>
            <a:endParaRPr lang="en-US" sz="1400" b="0" dirty="0"/>
          </a:p>
        </p:txBody>
      </p:sp>
      <p:cxnSp>
        <p:nvCxnSpPr>
          <p:cNvPr id="15" name="Straight Connector 14"/>
          <p:cNvCxnSpPr/>
          <p:nvPr/>
        </p:nvCxnSpPr>
        <p:spPr>
          <a:xfrm>
            <a:off x="5318537" y="1800702"/>
            <a:ext cx="29793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318537" y="2976408"/>
            <a:ext cx="2979339"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Content Placeholder 2"/>
          <p:cNvSpPr txBox="1">
            <a:spLocks/>
          </p:cNvSpPr>
          <p:nvPr/>
        </p:nvSpPr>
        <p:spPr>
          <a:xfrm>
            <a:off x="4961977" y="1911662"/>
            <a:ext cx="3710232" cy="102929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400" b="0" dirty="0" smtClean="0"/>
              <a:t>If you initialize at a local optima, theta will remain unchanged because the slope of the line is 0 thereby making the derivative/cost portion 0 and leaving theta equal to itself.</a:t>
            </a:r>
            <a:endParaRPr lang="en-US" sz="1400" b="0" dirty="0"/>
          </a:p>
        </p:txBody>
      </p:sp>
      <p:sp>
        <p:nvSpPr>
          <p:cNvPr id="20" name="Content Placeholder 2"/>
          <p:cNvSpPr txBox="1">
            <a:spLocks/>
          </p:cNvSpPr>
          <p:nvPr/>
        </p:nvSpPr>
        <p:spPr>
          <a:xfrm>
            <a:off x="4961977" y="4078496"/>
            <a:ext cx="3710232" cy="103871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400" b="0" dirty="0" smtClean="0"/>
              <a:t>As gradient descent approaches a local minimum, it will automatically take smaller steps. So, there is no need to decrease alpha over time.</a:t>
            </a:r>
            <a:endParaRPr lang="en-US" sz="1400" b="0" dirty="0"/>
          </a:p>
        </p:txBody>
      </p:sp>
      <p:pic>
        <p:nvPicPr>
          <p:cNvPr id="21" name="Picture 20" descr="regression-gradient-descent-intuition-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0822" y="4822480"/>
            <a:ext cx="1744207" cy="1154616"/>
          </a:xfrm>
          <a:prstGeom prst="rect">
            <a:avLst/>
          </a:prstGeom>
        </p:spPr>
      </p:pic>
      <p:cxnSp>
        <p:nvCxnSpPr>
          <p:cNvPr id="22" name="Straight Connector 21"/>
          <p:cNvCxnSpPr/>
          <p:nvPr/>
        </p:nvCxnSpPr>
        <p:spPr>
          <a:xfrm>
            <a:off x="5318537" y="4010687"/>
            <a:ext cx="2979339"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Content Placeholder 2"/>
          <p:cNvSpPr txBox="1">
            <a:spLocks/>
          </p:cNvSpPr>
          <p:nvPr/>
        </p:nvSpPr>
        <p:spPr>
          <a:xfrm>
            <a:off x="4961977" y="3093361"/>
            <a:ext cx="3710232" cy="86437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400" b="0" dirty="0" smtClean="0"/>
              <a:t>At the minimum, the derivative will always be 0 and thus we get: theta1 := theta1 – alpha * 0</a:t>
            </a:r>
            <a:endParaRPr lang="en-US" sz="1400" b="0" dirty="0"/>
          </a:p>
        </p:txBody>
      </p:sp>
    </p:spTree>
    <p:extLst>
      <p:ext uri="{BB962C8B-B14F-4D97-AF65-F5344CB8AC3E}">
        <p14:creationId xmlns:p14="http://schemas.microsoft.com/office/powerpoint/2010/main" val="22059648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idx="1"/>
          </p:nvPr>
        </p:nvSpPr>
        <p:spPr/>
        <p:txBody>
          <a:bodyPr/>
          <a:lstStyle/>
          <a:p>
            <a:r>
              <a:rPr lang="en-US" b="0" dirty="0" smtClean="0"/>
              <a:t>In </a:t>
            </a:r>
            <a:r>
              <a:rPr lang="en-US" dirty="0" smtClean="0"/>
              <a:t>batch gradient descent</a:t>
            </a:r>
            <a:r>
              <a:rPr lang="en-US" b="0" dirty="0" smtClean="0"/>
              <a:t>, each step of gradient descent uses all training examples. This is the gradient descent learned so far.</a:t>
            </a:r>
          </a:p>
          <a:p>
            <a:r>
              <a:rPr lang="en-US" b="0" dirty="0" smtClean="0"/>
              <a:t>Other types?</a:t>
            </a:r>
            <a:endParaRPr lang="en-US" b="0" dirty="0"/>
          </a:p>
        </p:txBody>
      </p:sp>
    </p:spTree>
    <p:extLst>
      <p:ext uri="{BB962C8B-B14F-4D97-AF65-F5344CB8AC3E}">
        <p14:creationId xmlns:p14="http://schemas.microsoft.com/office/powerpoint/2010/main" val="1838600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3" name="Content Placeholder 2"/>
          <p:cNvSpPr>
            <a:spLocks noGrp="1"/>
          </p:cNvSpPr>
          <p:nvPr>
            <p:ph idx="1"/>
          </p:nvPr>
        </p:nvSpPr>
        <p:spPr/>
        <p:txBody>
          <a:bodyPr/>
          <a:lstStyle/>
          <a:p>
            <a:r>
              <a:rPr lang="en-US" dirty="0" smtClean="0"/>
              <a:t>Continuous</a:t>
            </a:r>
            <a:r>
              <a:rPr lang="en-US" b="0" dirty="0" smtClean="0"/>
              <a:t> variables are also known as </a:t>
            </a:r>
            <a:r>
              <a:rPr lang="en-US" dirty="0" smtClean="0"/>
              <a:t>quantitative</a:t>
            </a:r>
            <a:r>
              <a:rPr lang="en-US" b="0" dirty="0" smtClean="0"/>
              <a:t> variables.</a:t>
            </a:r>
          </a:p>
          <a:p>
            <a:r>
              <a:rPr lang="en-US" b="0" dirty="0" smtClean="0"/>
              <a:t>They can be measured on a continuum and have a numeric value.</a:t>
            </a:r>
            <a:endParaRPr lang="en-US" dirty="0"/>
          </a:p>
        </p:txBody>
      </p:sp>
    </p:spTree>
    <p:extLst>
      <p:ext uri="{BB962C8B-B14F-4D97-AF65-F5344CB8AC3E}">
        <p14:creationId xmlns:p14="http://schemas.microsoft.com/office/powerpoint/2010/main" val="9503835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Help</a:t>
            </a:r>
            <a:endParaRPr lang="en-US" dirty="0"/>
          </a:p>
        </p:txBody>
      </p:sp>
      <p:sp>
        <p:nvSpPr>
          <p:cNvPr id="3" name="Content Placeholder 2"/>
          <p:cNvSpPr>
            <a:spLocks noGrp="1"/>
          </p:cNvSpPr>
          <p:nvPr>
            <p:ph idx="1"/>
          </p:nvPr>
        </p:nvSpPr>
        <p:spPr>
          <a:xfrm>
            <a:off x="457200" y="1752600"/>
            <a:ext cx="7620000" cy="1157041"/>
          </a:xfrm>
        </p:spPr>
        <p:txBody>
          <a:bodyPr/>
          <a:lstStyle/>
          <a:p>
            <a:r>
              <a:rPr lang="en-US" b="0" dirty="0" smtClean="0"/>
              <a:t>To remedy issues involving poor gradient descent results, consider the following common solutions:</a:t>
            </a:r>
            <a:endParaRPr lang="en-US" b="0" dirty="0"/>
          </a:p>
        </p:txBody>
      </p:sp>
      <p:sp>
        <p:nvSpPr>
          <p:cNvPr id="4" name="Content Placeholder 2"/>
          <p:cNvSpPr txBox="1">
            <a:spLocks/>
          </p:cNvSpPr>
          <p:nvPr/>
        </p:nvSpPr>
        <p:spPr>
          <a:xfrm>
            <a:off x="609600" y="4434327"/>
            <a:ext cx="7620000" cy="891796"/>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dirty="0" smtClean="0">
                <a:hlinkClick r:id="rId2" action="ppaction://hlinksldjump"/>
              </a:rPr>
              <a:t>Feature Scaling</a:t>
            </a:r>
            <a:r>
              <a:rPr lang="en-US" b="0" dirty="0" smtClean="0">
                <a:hlinkClick r:id="rId2" action="ppaction://hlinksldjump"/>
              </a:rPr>
              <a:t> </a:t>
            </a:r>
            <a:r>
              <a:rPr lang="en-US" b="0" dirty="0" smtClean="0"/>
              <a:t>| </a:t>
            </a:r>
            <a:r>
              <a:rPr lang="en-US" dirty="0" smtClean="0">
                <a:hlinkClick r:id="rId3" action="ppaction://hlinksldjump"/>
              </a:rPr>
              <a:t>Mean Normalization</a:t>
            </a:r>
            <a:r>
              <a:rPr lang="en-US" b="0" dirty="0" smtClean="0"/>
              <a:t> |</a:t>
            </a:r>
            <a:r>
              <a:rPr lang="en-US" dirty="0" smtClean="0"/>
              <a:t> </a:t>
            </a:r>
            <a:r>
              <a:rPr lang="en-US" dirty="0" smtClean="0">
                <a:hlinkClick r:id="rId4" action="ppaction://hlinksldjump"/>
              </a:rPr>
              <a:t>Learning Rate </a:t>
            </a:r>
            <a:r>
              <a:rPr lang="en-US" b="0" dirty="0" smtClean="0"/>
              <a:t>| </a:t>
            </a:r>
            <a:r>
              <a:rPr lang="en-US" dirty="0">
                <a:hlinkClick r:id="rId5" action="ppaction://hlinksldjump"/>
              </a:rPr>
              <a:t>E</a:t>
            </a:r>
            <a:r>
              <a:rPr lang="en-US" dirty="0" smtClean="0">
                <a:hlinkClick r:id="rId5" action="ppaction://hlinksldjump"/>
              </a:rPr>
              <a:t>xamine Features</a:t>
            </a:r>
            <a:endParaRPr lang="en-US" dirty="0"/>
          </a:p>
        </p:txBody>
      </p:sp>
      <p:sp>
        <p:nvSpPr>
          <p:cNvPr id="5"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a:hlinkClick r:id="rId6" action="ppaction://hlinksldjump"/>
              </a:rPr>
              <a:t>Regression</a:t>
            </a:r>
            <a:r>
              <a:rPr lang="en-US" b="0" dirty="0"/>
              <a:t> | </a:t>
            </a:r>
            <a:r>
              <a:rPr lang="en-US" dirty="0" smtClean="0">
                <a:hlinkClick r:id="rId5" action="ppaction://hlinksldjump"/>
              </a:rPr>
              <a:t>Back</a:t>
            </a:r>
            <a:endParaRPr lang="en-US" dirty="0" smtClean="0"/>
          </a:p>
        </p:txBody>
      </p:sp>
    </p:spTree>
    <p:extLst>
      <p:ext uri="{BB962C8B-B14F-4D97-AF65-F5344CB8AC3E}">
        <p14:creationId xmlns:p14="http://schemas.microsoft.com/office/powerpoint/2010/main" val="1757474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a:xfrm>
            <a:off x="457200" y="1752600"/>
            <a:ext cx="7620000" cy="1354305"/>
          </a:xfrm>
        </p:spPr>
        <p:txBody>
          <a:bodyPr>
            <a:normAutofit/>
          </a:bodyPr>
          <a:lstStyle/>
          <a:p>
            <a:r>
              <a:rPr lang="en-US" sz="1800" b="0" dirty="0" smtClean="0"/>
              <a:t>The cost of thetas should decrease after every iteration, which indicates a sufficiently small alpha. If alpha is too small, gradient descent can be slow to converge. Is alpha is too large, the cost of thetas could increase and this graph would have strange patterns.</a:t>
            </a:r>
            <a:endParaRPr lang="en-US" sz="1800" b="0" dirty="0"/>
          </a:p>
        </p:txBody>
      </p:sp>
      <p:sp>
        <p:nvSpPr>
          <p:cNvPr id="4"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a:hlinkClick r:id="rId3" action="ppaction://hlinksldjump"/>
              </a:rPr>
              <a:t>Regression</a:t>
            </a:r>
            <a:r>
              <a:rPr lang="en-US" b="0" dirty="0"/>
              <a:t> | </a:t>
            </a:r>
            <a:r>
              <a:rPr lang="en-US" dirty="0" smtClean="0">
                <a:hlinkClick r:id="rId4" action="ppaction://hlinksldjump"/>
              </a:rPr>
              <a:t>Back</a:t>
            </a:r>
            <a:r>
              <a:rPr lang="en-US" b="0" dirty="0" smtClean="0"/>
              <a:t> | </a:t>
            </a:r>
            <a:r>
              <a:rPr lang="en-US" dirty="0" smtClean="0">
                <a:hlinkClick r:id="rId5" action="ppaction://hlinksldjump"/>
              </a:rPr>
              <a:t>Continue</a:t>
            </a:r>
            <a:endParaRPr lang="en-US" dirty="0" smtClean="0"/>
          </a:p>
        </p:txBody>
      </p:sp>
      <p:pic>
        <p:nvPicPr>
          <p:cNvPr id="6" name="Picture 5" descr="help-learning-rate-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1883" y="3114785"/>
            <a:ext cx="3224914" cy="2741830"/>
          </a:xfrm>
          <a:prstGeom prst="rect">
            <a:avLst/>
          </a:prstGeom>
        </p:spPr>
      </p:pic>
    </p:spTree>
    <p:extLst>
      <p:ext uri="{BB962C8B-B14F-4D97-AF65-F5344CB8AC3E}">
        <p14:creationId xmlns:p14="http://schemas.microsoft.com/office/powerpoint/2010/main" val="3184645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a:xfrm>
            <a:off x="457200" y="1752600"/>
            <a:ext cx="7620000" cy="2020071"/>
          </a:xfrm>
        </p:spPr>
        <p:txBody>
          <a:bodyPr>
            <a:normAutofit/>
          </a:bodyPr>
          <a:lstStyle/>
          <a:p>
            <a:r>
              <a:rPr lang="en-US" sz="1800" b="0" dirty="0" smtClean="0"/>
              <a:t>To select alpha, test each rate starting with 0.001 and multiply it by 3 to look for the fastest decrease in cost. See where alpha is two large, then take a step or two back.</a:t>
            </a:r>
          </a:p>
          <a:p>
            <a:endParaRPr lang="en-US" sz="1800" b="0" dirty="0"/>
          </a:p>
          <a:p>
            <a:pPr algn="ctr"/>
            <a:r>
              <a:rPr lang="en-US" sz="1800" b="0" dirty="0" smtClean="0"/>
              <a:t>0.001   0.003   0.01   0.03   0.1   0.3   1</a:t>
            </a:r>
            <a:endParaRPr lang="en-US" sz="1800" b="0" dirty="0"/>
          </a:p>
        </p:txBody>
      </p:sp>
      <p:sp>
        <p:nvSpPr>
          <p:cNvPr id="4"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a:hlinkClick r:id="rId3" action="ppaction://hlinksldjump"/>
              </a:rPr>
              <a:t>Regression</a:t>
            </a:r>
            <a:r>
              <a:rPr lang="en-US" b="0" dirty="0"/>
              <a:t> | </a:t>
            </a:r>
            <a:r>
              <a:rPr lang="en-US" dirty="0" smtClean="0">
                <a:hlinkClick r:id="rId4" action="ppaction://hlinksldjump"/>
              </a:rPr>
              <a:t>Back</a:t>
            </a:r>
            <a:endParaRPr lang="en-US" dirty="0" smtClean="0"/>
          </a:p>
        </p:txBody>
      </p:sp>
    </p:spTree>
    <p:extLst>
      <p:ext uri="{BB962C8B-B14F-4D97-AF65-F5344CB8AC3E}">
        <p14:creationId xmlns:p14="http://schemas.microsoft.com/office/powerpoint/2010/main" val="13485191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Equation</a:t>
            </a:r>
            <a:endParaRPr lang="en-US" dirty="0"/>
          </a:p>
        </p:txBody>
      </p:sp>
      <p:sp>
        <p:nvSpPr>
          <p:cNvPr id="3" name="Content Placeholder 2"/>
          <p:cNvSpPr>
            <a:spLocks noGrp="1"/>
          </p:cNvSpPr>
          <p:nvPr>
            <p:ph idx="1"/>
          </p:nvPr>
        </p:nvSpPr>
        <p:spPr>
          <a:xfrm>
            <a:off x="457200" y="1752600"/>
            <a:ext cx="7620000" cy="2207223"/>
          </a:xfrm>
        </p:spPr>
        <p:txBody>
          <a:bodyPr>
            <a:normAutofit fontScale="77500" lnSpcReduction="20000"/>
          </a:bodyPr>
          <a:lstStyle/>
          <a:p>
            <a:r>
              <a:rPr lang="en-US" dirty="0" smtClean="0"/>
              <a:t>Normal equation</a:t>
            </a:r>
            <a:r>
              <a:rPr lang="en-US" b="0" dirty="0" smtClean="0"/>
              <a:t> is another method to minimize the cost function, but analytically. The notes in this presentation only pertain to the linear regression model. Minimize J by explicitly taking its derivatives with respect to the </a:t>
            </a:r>
            <a:r>
              <a:rPr lang="en-US" b="0" dirty="0" err="1" smtClean="0"/>
              <a:t>thetaj’s</a:t>
            </a:r>
            <a:r>
              <a:rPr lang="en-US" b="0" dirty="0" smtClean="0"/>
              <a:t> and setting them to zero. This means the optimum theta can be found without iteration. There is no need to do feature scaling using the normal equation.</a:t>
            </a:r>
          </a:p>
          <a:p>
            <a:r>
              <a:rPr lang="en-US" b="0" dirty="0" smtClean="0"/>
              <a:t>The below equation solves for a vector of thetas.</a:t>
            </a:r>
            <a:endParaRPr lang="en-US" b="0" dirty="0"/>
          </a:p>
          <a:p>
            <a:endParaRPr lang="en-US" sz="1000" b="0" dirty="0"/>
          </a:p>
          <a:p>
            <a:r>
              <a:rPr lang="en-US" dirty="0" smtClean="0"/>
              <a:t>Vectorized implementation</a:t>
            </a:r>
            <a:endParaRPr lang="en-US" dirty="0"/>
          </a:p>
        </p:txBody>
      </p:sp>
      <p:pic>
        <p:nvPicPr>
          <p:cNvPr id="4" name="Picture 3" descr="regression-normal-equ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606" y="3959823"/>
            <a:ext cx="5207917" cy="1106418"/>
          </a:xfrm>
          <a:prstGeom prst="rect">
            <a:avLst/>
          </a:prstGeom>
        </p:spPr>
      </p:pic>
      <p:pic>
        <p:nvPicPr>
          <p:cNvPr id="5" name="Picture 4" descr="regression-normal-equatio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398" y="5364107"/>
            <a:ext cx="3435350" cy="539750"/>
          </a:xfrm>
          <a:prstGeom prst="rect">
            <a:avLst/>
          </a:prstGeom>
        </p:spPr>
      </p:pic>
      <p:sp>
        <p:nvSpPr>
          <p:cNvPr id="6"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a:hlinkClick r:id="rId4" action="ppaction://hlinksldjump"/>
              </a:rPr>
              <a:t>Regression</a:t>
            </a:r>
            <a:r>
              <a:rPr lang="en-US" b="0" dirty="0"/>
              <a:t> | </a:t>
            </a:r>
            <a:r>
              <a:rPr lang="en-US" dirty="0" smtClean="0">
                <a:hlinkClick r:id="rId5" action="ppaction://hlinksldjump"/>
              </a:rPr>
              <a:t>Back</a:t>
            </a:r>
            <a:r>
              <a:rPr lang="en-US" b="0" dirty="0" smtClean="0"/>
              <a:t> | </a:t>
            </a:r>
            <a:r>
              <a:rPr lang="en-US" dirty="0" smtClean="0">
                <a:hlinkClick r:id="rId6" action="ppaction://hlinksldjump"/>
              </a:rPr>
              <a:t>Continue</a:t>
            </a:r>
            <a:endParaRPr lang="en-US" dirty="0" smtClean="0"/>
          </a:p>
        </p:txBody>
      </p:sp>
    </p:spTree>
    <p:extLst>
      <p:ext uri="{BB962C8B-B14F-4D97-AF65-F5344CB8AC3E}">
        <p14:creationId xmlns:p14="http://schemas.microsoft.com/office/powerpoint/2010/main" val="3905360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Equation – Non-</a:t>
            </a:r>
            <a:r>
              <a:rPr lang="en-US" dirty="0" err="1" smtClean="0"/>
              <a:t>invertibility</a:t>
            </a:r>
            <a:endParaRPr lang="en-US" dirty="0"/>
          </a:p>
        </p:txBody>
      </p:sp>
      <p:sp>
        <p:nvSpPr>
          <p:cNvPr id="3" name="Content Placeholder 2"/>
          <p:cNvSpPr>
            <a:spLocks noGrp="1"/>
          </p:cNvSpPr>
          <p:nvPr>
            <p:ph idx="1"/>
          </p:nvPr>
        </p:nvSpPr>
        <p:spPr/>
        <p:txBody>
          <a:bodyPr/>
          <a:lstStyle/>
          <a:p>
            <a:r>
              <a:rPr lang="en-US" b="0" dirty="0" smtClean="0"/>
              <a:t>X</a:t>
            </a:r>
            <a:r>
              <a:rPr lang="en-US" b="0" baseline="30000" dirty="0" smtClean="0"/>
              <a:t>T</a:t>
            </a:r>
            <a:r>
              <a:rPr lang="en-US" b="0" dirty="0" smtClean="0"/>
              <a:t>X being </a:t>
            </a:r>
            <a:r>
              <a:rPr lang="en-US" dirty="0" smtClean="0"/>
              <a:t>non-invertible</a:t>
            </a:r>
            <a:r>
              <a:rPr lang="en-US" b="0" dirty="0"/>
              <a:t> </a:t>
            </a:r>
            <a:r>
              <a:rPr lang="en-US" b="0" dirty="0" smtClean="0"/>
              <a:t>is caused by:</a:t>
            </a:r>
          </a:p>
          <a:p>
            <a:pPr marL="342900" indent="-342900">
              <a:buFont typeface="Arial"/>
              <a:buChar char="•"/>
            </a:pPr>
            <a:r>
              <a:rPr lang="en-US" b="0" dirty="0" smtClean="0"/>
              <a:t>redundant features (those that are linearly dependent)</a:t>
            </a:r>
          </a:p>
          <a:p>
            <a:pPr marL="800100" lvl="1" indent="-342900">
              <a:buFont typeface="Arial"/>
              <a:buChar char="•"/>
            </a:pPr>
            <a:r>
              <a:rPr lang="en-US" dirty="0" smtClean="0"/>
              <a:t>fix is to delete them: x</a:t>
            </a:r>
            <a:r>
              <a:rPr lang="en-US" baseline="-25000" dirty="0" smtClean="0"/>
              <a:t>1</a:t>
            </a:r>
            <a:r>
              <a:rPr lang="en-US" dirty="0" smtClean="0"/>
              <a:t> = size in feet</a:t>
            </a:r>
            <a:r>
              <a:rPr lang="en-US" baseline="30000" dirty="0" smtClean="0"/>
              <a:t>2</a:t>
            </a:r>
            <a:r>
              <a:rPr lang="en-US" dirty="0" smtClean="0"/>
              <a:t> and x</a:t>
            </a:r>
            <a:r>
              <a:rPr lang="en-US" baseline="-25000" dirty="0"/>
              <a:t>2</a:t>
            </a:r>
            <a:r>
              <a:rPr lang="en-US" dirty="0" smtClean="0"/>
              <a:t> = size in m</a:t>
            </a:r>
            <a:r>
              <a:rPr lang="en-US" baseline="30000" dirty="0" smtClean="0"/>
              <a:t>2</a:t>
            </a:r>
            <a:endParaRPr lang="en-US" b="0" dirty="0" smtClean="0"/>
          </a:p>
          <a:p>
            <a:pPr marL="342900" indent="-342900">
              <a:buFont typeface="Arial"/>
              <a:buChar char="•"/>
            </a:pPr>
            <a:r>
              <a:rPr lang="en-US" b="0" dirty="0" smtClean="0"/>
              <a:t>too many features (i.e. m ≤ n)</a:t>
            </a:r>
          </a:p>
          <a:p>
            <a:pPr marL="800100" lvl="1" indent="-342900">
              <a:buFont typeface="Arial"/>
              <a:buChar char="•"/>
            </a:pPr>
            <a:r>
              <a:rPr lang="en-US" dirty="0" smtClean="0"/>
              <a:t>fix is to delete some features or use </a:t>
            </a:r>
            <a:r>
              <a:rPr lang="en-US" i="1" dirty="0" smtClean="0"/>
              <a:t>regularization</a:t>
            </a:r>
            <a:endParaRPr lang="en-US" b="0" i="1" dirty="0"/>
          </a:p>
        </p:txBody>
      </p:sp>
      <p:sp>
        <p:nvSpPr>
          <p:cNvPr id="4" name="Content Placeholder 2"/>
          <p:cNvSpPr txBox="1">
            <a:spLocks/>
          </p:cNvSpPr>
          <p:nvPr/>
        </p:nvSpPr>
        <p:spPr>
          <a:xfrm>
            <a:off x="457200" y="6004563"/>
            <a:ext cx="7620000" cy="54846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r"/>
            <a:r>
              <a:rPr lang="en-US" dirty="0">
                <a:hlinkClick r:id="rId2" action="ppaction://hlinksldjump"/>
              </a:rPr>
              <a:t>Regression</a:t>
            </a:r>
            <a:r>
              <a:rPr lang="en-US" b="0" dirty="0"/>
              <a:t> | </a:t>
            </a:r>
            <a:r>
              <a:rPr lang="en-US" dirty="0" smtClean="0">
                <a:hlinkClick r:id="rId3" action="ppaction://hlinksldjump"/>
              </a:rPr>
              <a:t>Back</a:t>
            </a:r>
            <a:endParaRPr lang="en-US" dirty="0" smtClean="0"/>
          </a:p>
        </p:txBody>
      </p:sp>
    </p:spTree>
    <p:extLst>
      <p:ext uri="{BB962C8B-B14F-4D97-AF65-F5344CB8AC3E}">
        <p14:creationId xmlns:p14="http://schemas.microsoft.com/office/powerpoint/2010/main" val="955296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Notes</a:t>
            </a:r>
            <a:endParaRPr lang="en-US" dirty="0"/>
          </a:p>
        </p:txBody>
      </p:sp>
      <p:sp>
        <p:nvSpPr>
          <p:cNvPr id="3" name="Content Placeholder 2"/>
          <p:cNvSpPr>
            <a:spLocks noGrp="1"/>
          </p:cNvSpPr>
          <p:nvPr>
            <p:ph idx="1"/>
          </p:nvPr>
        </p:nvSpPr>
        <p:spPr/>
        <p:txBody>
          <a:bodyPr/>
          <a:lstStyle/>
          <a:p>
            <a:r>
              <a:rPr lang="en-US" b="0" dirty="0" smtClean="0"/>
              <a:t>How to create a simple linear regression:</a:t>
            </a:r>
          </a:p>
          <a:p>
            <a:pPr marL="457200" indent="-457200">
              <a:buFont typeface="+mj-lt"/>
              <a:buAutoNum type="arabicPeriod"/>
            </a:pPr>
            <a:r>
              <a:rPr lang="en-US" b="0" dirty="0" smtClean="0"/>
              <a:t>Create object / fit model</a:t>
            </a:r>
          </a:p>
          <a:p>
            <a:pPr marL="457200" indent="-457200">
              <a:buFont typeface="+mj-lt"/>
              <a:buAutoNum type="arabicPeriod"/>
            </a:pPr>
            <a:r>
              <a:rPr lang="en-US" b="0" dirty="0" smtClean="0"/>
              <a:t>Check </a:t>
            </a:r>
            <a:r>
              <a:rPr lang="en-US" b="0" dirty="0" err="1" smtClean="0"/>
              <a:t>regressor’s</a:t>
            </a:r>
            <a:r>
              <a:rPr lang="en-US" b="0" dirty="0" smtClean="0"/>
              <a:t> summary statistics to get coefficients and p-values (closer to 0 the better?)</a:t>
            </a:r>
          </a:p>
          <a:p>
            <a:pPr marL="457200" indent="-457200">
              <a:buFont typeface="+mj-lt"/>
              <a:buAutoNum type="arabicPeriod"/>
            </a:pPr>
            <a:r>
              <a:rPr lang="en-US" b="0" dirty="0" smtClean="0"/>
              <a:t>Visualize your model</a:t>
            </a:r>
            <a:endParaRPr lang="en-US" b="0" dirty="0"/>
          </a:p>
        </p:txBody>
      </p:sp>
    </p:spTree>
    <p:extLst>
      <p:ext uri="{BB962C8B-B14F-4D97-AF65-F5344CB8AC3E}">
        <p14:creationId xmlns:p14="http://schemas.microsoft.com/office/powerpoint/2010/main" val="1724106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Assumptions</a:t>
            </a:r>
            <a:endParaRPr lang="en-US" dirty="0"/>
          </a:p>
        </p:txBody>
      </p:sp>
      <p:sp>
        <p:nvSpPr>
          <p:cNvPr id="3" name="Content Placeholder 2"/>
          <p:cNvSpPr>
            <a:spLocks noGrp="1"/>
          </p:cNvSpPr>
          <p:nvPr>
            <p:ph idx="1"/>
          </p:nvPr>
        </p:nvSpPr>
        <p:spPr>
          <a:xfrm>
            <a:off x="268941" y="1543426"/>
            <a:ext cx="8426823" cy="4881282"/>
          </a:xfrm>
        </p:spPr>
        <p:txBody>
          <a:bodyPr>
            <a:normAutofit fontScale="62500" lnSpcReduction="20000"/>
          </a:bodyPr>
          <a:lstStyle/>
          <a:p>
            <a:pPr marL="457200" indent="-457200">
              <a:buFont typeface="+mj-lt"/>
              <a:buAutoNum type="arabicPeriod"/>
            </a:pPr>
            <a:r>
              <a:rPr lang="en-US" b="0" dirty="0" smtClean="0"/>
              <a:t>Linearity – The relationship between independent and dependent variables must be linear. This is best checked with a scatter plot.</a:t>
            </a:r>
          </a:p>
          <a:p>
            <a:pPr marL="457200" indent="-457200">
              <a:buFont typeface="+mj-lt"/>
              <a:buAutoNum type="arabicPeriod"/>
            </a:pPr>
            <a:r>
              <a:rPr lang="en-US" b="0" dirty="0" smtClean="0"/>
              <a:t>Homoscedasticity – The error terms along the regression are equal. This is best checked with a scatterplot. The </a:t>
            </a:r>
            <a:r>
              <a:rPr lang="en-US" b="0" dirty="0" err="1" smtClean="0"/>
              <a:t>Goldfeld-Quandt</a:t>
            </a:r>
            <a:r>
              <a:rPr lang="en-US" b="0" dirty="0" smtClean="0"/>
              <a:t> test can test for </a:t>
            </a:r>
            <a:r>
              <a:rPr lang="en-US" b="0" dirty="0" err="1" smtClean="0"/>
              <a:t>heteroscedasticity</a:t>
            </a:r>
            <a:r>
              <a:rPr lang="en-US" b="0" dirty="0" smtClean="0"/>
              <a:t>, which splits the data in high and low value to see if the samples are significantly different. A non-linear correction might fix this problem.</a:t>
            </a:r>
          </a:p>
          <a:p>
            <a:pPr marL="457200" indent="-457200">
              <a:buFont typeface="+mj-lt"/>
              <a:buAutoNum type="arabicPeriod"/>
            </a:pPr>
            <a:r>
              <a:rPr lang="en-US" b="0" dirty="0" smtClean="0"/>
              <a:t>Multivariate normality – The error terms should be normally distributed (not the dependent variables). This is best checked with 1) a histogram and fitted normal curve of a Q-Q-Plot, or 2) a goodness of fit test like the Kolmogorov-</a:t>
            </a:r>
            <a:r>
              <a:rPr lang="en-US" b="0" dirty="0" err="1" smtClean="0"/>
              <a:t>Smirnof</a:t>
            </a:r>
            <a:r>
              <a:rPr lang="en-US" b="0" dirty="0" smtClean="0"/>
              <a:t> test. A possible fix is a log transformation, but it can introduce effects of multicollinearity.</a:t>
            </a:r>
          </a:p>
          <a:p>
            <a:pPr marL="457200" indent="-457200">
              <a:buFont typeface="+mj-lt"/>
              <a:buAutoNum type="arabicPeriod"/>
            </a:pPr>
            <a:r>
              <a:rPr lang="en-US" b="0" dirty="0" smtClean="0"/>
              <a:t>Independence of errors – There should be little or no autocorrelation, which occurs when the residuals are not independent from each other (aka when y(x+1) is not independent from y(x)). Test using the Durbin-Watson’s d test where 1.5 &lt; d &lt; 2.5 shows no autocorrelation. </a:t>
            </a:r>
          </a:p>
          <a:p>
            <a:pPr marL="457200" indent="-457200">
              <a:buFont typeface="+mj-lt"/>
              <a:buAutoNum type="arabicPeriod"/>
            </a:pPr>
            <a:r>
              <a:rPr lang="en-US" b="0" dirty="0" smtClean="0"/>
              <a:t>Lack of multicollinearity (dummy variable trap = creating same number of dummy variables as categories creates multicollinearity because one variable directly predicts another) – This occurs when independent variables are not independent of each other and the error of the mean has to be independent from the independent variables. There are four ways to test for multicollinearity:</a:t>
            </a:r>
            <a:endParaRPr lang="en-US" b="0" dirty="0"/>
          </a:p>
          <a:p>
            <a:pPr marL="914400" lvl="1" indent="-457200">
              <a:buFont typeface="Arial"/>
              <a:buChar char="•"/>
            </a:pPr>
            <a:r>
              <a:rPr lang="en-US" b="0" dirty="0" smtClean="0"/>
              <a:t>Correlation Matrix – compute the matrix of Pearson’s Bivariate Correlation among all independent variables and the correlation coefficients need to be smaller than 1.</a:t>
            </a:r>
          </a:p>
          <a:p>
            <a:pPr marL="914400" lvl="1" indent="-457200">
              <a:buFont typeface="Arial"/>
              <a:buChar char="•"/>
            </a:pPr>
            <a:r>
              <a:rPr lang="en-US" dirty="0" smtClean="0"/>
              <a:t>Tolerance – measure the influence of one independent variable on all other independent variables by running an initial linear regression where T = 1 – R^2 where T &lt; 0.1 there might be be multicollinearity and T &lt; 0.01 there certainly is.</a:t>
            </a:r>
          </a:p>
          <a:p>
            <a:pPr marL="914400" lvl="1" indent="-457200">
              <a:buFont typeface="Arial"/>
              <a:buChar char="•"/>
            </a:pPr>
            <a:r>
              <a:rPr lang="en-US" b="0" dirty="0" smtClean="0"/>
              <a:t>Variance Inflation Factor (VIF) – equals 1 / T. With VIP &gt; 10 there is an indication for multicollinearity and VIP &gt; 100 there </a:t>
            </a:r>
            <a:r>
              <a:rPr lang="en-US" dirty="0" smtClean="0"/>
              <a:t>certainly is.</a:t>
            </a:r>
          </a:p>
          <a:p>
            <a:pPr marL="914400" lvl="1" indent="-457200">
              <a:buFont typeface="Arial"/>
              <a:buChar char="•"/>
            </a:pPr>
            <a:r>
              <a:rPr lang="en-US" b="0" dirty="0" smtClean="0"/>
              <a:t>Condition Index – calculated using a factor analysis on independent variables where 10-30 indicates mediocre multicollinearity and &gt;30 strong multicollinearity.</a:t>
            </a:r>
            <a:endParaRPr lang="en-US" b="0" dirty="0"/>
          </a:p>
        </p:txBody>
      </p:sp>
    </p:spTree>
    <p:extLst>
      <p:ext uri="{BB962C8B-B14F-4D97-AF65-F5344CB8AC3E}">
        <p14:creationId xmlns:p14="http://schemas.microsoft.com/office/powerpoint/2010/main" val="2054545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Regression</a:t>
            </a:r>
            <a:endParaRPr lang="en-US" dirty="0"/>
          </a:p>
        </p:txBody>
      </p:sp>
      <p:sp>
        <p:nvSpPr>
          <p:cNvPr id="3" name="Content Placeholder 2"/>
          <p:cNvSpPr>
            <a:spLocks noGrp="1"/>
          </p:cNvSpPr>
          <p:nvPr>
            <p:ph idx="1"/>
          </p:nvPr>
        </p:nvSpPr>
        <p:spPr/>
        <p:txBody>
          <a:bodyPr/>
          <a:lstStyle/>
          <a:p>
            <a:r>
              <a:rPr lang="en-US" b="0" dirty="0" smtClean="0"/>
              <a:t>???</a:t>
            </a:r>
            <a:endParaRPr lang="en-US" b="0" dirty="0"/>
          </a:p>
        </p:txBody>
      </p:sp>
    </p:spTree>
    <p:extLst>
      <p:ext uri="{BB962C8B-B14F-4D97-AF65-F5344CB8AC3E}">
        <p14:creationId xmlns:p14="http://schemas.microsoft.com/office/powerpoint/2010/main" val="15682165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Regression</a:t>
            </a:r>
            <a:endParaRPr lang="en-US" dirty="0"/>
          </a:p>
        </p:txBody>
      </p:sp>
      <p:pic>
        <p:nvPicPr>
          <p:cNvPr id="4" name="Picture 3" descr="Screen Shot 2016-11-19 at 2.03.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747" y="3295393"/>
            <a:ext cx="4595222" cy="2603019"/>
          </a:xfrm>
          <a:prstGeom prst="rect">
            <a:avLst/>
          </a:prstGeom>
        </p:spPr>
      </p:pic>
      <p:pic>
        <p:nvPicPr>
          <p:cNvPr id="5" name="Picture 4" descr="Screen Shot 2016-11-19 at 2.03.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1670"/>
            <a:ext cx="4445328" cy="2915233"/>
          </a:xfrm>
          <a:prstGeom prst="rect">
            <a:avLst/>
          </a:prstGeom>
        </p:spPr>
      </p:pic>
    </p:spTree>
    <p:extLst>
      <p:ext uri="{BB962C8B-B14F-4D97-AF65-F5344CB8AC3E}">
        <p14:creationId xmlns:p14="http://schemas.microsoft.com/office/powerpoint/2010/main" val="6594070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Learning</a:t>
            </a:r>
            <a:endParaRPr lang="en-US" dirty="0"/>
          </a:p>
        </p:txBody>
      </p:sp>
      <p:sp>
        <p:nvSpPr>
          <p:cNvPr id="3" name="Content Placeholder 2"/>
          <p:cNvSpPr>
            <a:spLocks noGrp="1"/>
          </p:cNvSpPr>
          <p:nvPr>
            <p:ph idx="1"/>
          </p:nvPr>
        </p:nvSpPr>
        <p:spPr/>
        <p:txBody>
          <a:bodyPr/>
          <a:lstStyle/>
          <a:p>
            <a:r>
              <a:rPr lang="en-US" b="0" dirty="0" smtClean="0"/>
              <a:t>Definition, before decision tree</a:t>
            </a:r>
            <a:endParaRPr lang="en-US" b="0" dirty="0"/>
          </a:p>
        </p:txBody>
      </p:sp>
    </p:spTree>
    <p:extLst>
      <p:ext uri="{BB962C8B-B14F-4D97-AF65-F5344CB8AC3E}">
        <p14:creationId xmlns:p14="http://schemas.microsoft.com/office/powerpoint/2010/main" val="634271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43822</TotalTime>
  <Words>7272</Words>
  <Application>Microsoft Macintosh PowerPoint</Application>
  <PresentationFormat>On-screen Show (4:3)</PresentationFormat>
  <Paragraphs>601</Paragraphs>
  <Slides>143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143</vt:i4>
      </vt:variant>
    </vt:vector>
  </HeadingPairs>
  <TitlesOfParts>
    <vt:vector size="148" baseType="lpstr">
      <vt:lpstr>Arial</vt:lpstr>
      <vt:lpstr>Arial Black</vt:lpstr>
      <vt:lpstr>Calibri</vt:lpstr>
      <vt:lpstr>Mangal</vt:lpstr>
      <vt:lpstr>Essential</vt:lpstr>
      <vt:lpstr>Data Science</vt:lpstr>
      <vt:lpstr>Data Science Steps</vt:lpstr>
      <vt:lpstr>Ask Questions</vt:lpstr>
      <vt:lpstr>Data Collection (Get the Data)</vt:lpstr>
      <vt:lpstr>Data Exploration (Explore the Data)</vt:lpstr>
      <vt:lpstr>Data Exploration</vt:lpstr>
      <vt:lpstr>Data Exploration</vt:lpstr>
      <vt:lpstr>Variable Identification</vt:lpstr>
      <vt:lpstr>Continuous</vt:lpstr>
      <vt:lpstr>Categorical</vt:lpstr>
      <vt:lpstr>Univariate Analysis</vt:lpstr>
      <vt:lpstr>Continuous Variables</vt:lpstr>
      <vt:lpstr>Measures of Central Tendency</vt:lpstr>
      <vt:lpstr>Mean</vt:lpstr>
      <vt:lpstr>Median</vt:lpstr>
      <vt:lpstr>Mode</vt:lpstr>
      <vt:lpstr>Measures of Dispersion</vt:lpstr>
      <vt:lpstr>Range</vt:lpstr>
      <vt:lpstr>IQR</vt:lpstr>
      <vt:lpstr>Variance</vt:lpstr>
      <vt:lpstr>Standard Deviation</vt:lpstr>
      <vt:lpstr>Coefficient of Deviation</vt:lpstr>
      <vt:lpstr>Skew</vt:lpstr>
      <vt:lpstr>Kurtosis</vt:lpstr>
      <vt:lpstr>Categorical / Discrete Variables</vt:lpstr>
      <vt:lpstr>Minimum + Maximum</vt:lpstr>
      <vt:lpstr>Distribution Shape + Measures of Central Tendency</vt:lpstr>
      <vt:lpstr>Outliers + Measures of Central Tendency</vt:lpstr>
      <vt:lpstr>Note Missing Values</vt:lpstr>
      <vt:lpstr>Categorical to Numerical – Encoding / Continuization</vt:lpstr>
      <vt:lpstr>Numerical to Categorical – Binning / Discretization</vt:lpstr>
      <vt:lpstr>Conclusions to Make</vt:lpstr>
      <vt:lpstr>Bivariate Analysis</vt:lpstr>
      <vt:lpstr>Continuous &amp; Continuous</vt:lpstr>
      <vt:lpstr>Continuous &amp; Continuous Cont’d</vt:lpstr>
      <vt:lpstr>Categorical &amp; Categorical</vt:lpstr>
      <vt:lpstr>Categorical &amp; Continuous</vt:lpstr>
      <vt:lpstr>Categorical &amp; Continuous Cont’d</vt:lpstr>
      <vt:lpstr>Feature Engineering</vt:lpstr>
      <vt:lpstr>Data Cleaning + Feature Engineering</vt:lpstr>
      <vt:lpstr>Feature Engineering Cont’d</vt:lpstr>
      <vt:lpstr>Missing Data</vt:lpstr>
      <vt:lpstr>Categorical data – Target-based Encoding </vt:lpstr>
      <vt:lpstr>Target-Based Encoding Examples</vt:lpstr>
      <vt:lpstr>Categorical data – Binary / Dummy Encoding </vt:lpstr>
      <vt:lpstr>Binning / Discretization</vt:lpstr>
      <vt:lpstr>Supervised Binning</vt:lpstr>
      <vt:lpstr>Unsupervised Binning</vt:lpstr>
      <vt:lpstr>Reducing Categorical Levels</vt:lpstr>
      <vt:lpstr>Non-Normal to Normal Distribution</vt:lpstr>
      <vt:lpstr>Interaction Terms</vt:lpstr>
      <vt:lpstr>Reducing Dimensionality</vt:lpstr>
      <vt:lpstr>Creating New Variables</vt:lpstr>
      <vt:lpstr>Standardizing Units</vt:lpstr>
      <vt:lpstr>Additional Features</vt:lpstr>
      <vt:lpstr>5 Methods of Building Models / Feature Selection</vt:lpstr>
      <vt:lpstr>All-In</vt:lpstr>
      <vt:lpstr>Backward Elimination</vt:lpstr>
      <vt:lpstr>Forward Selection</vt:lpstr>
      <vt:lpstr>Bidirectional Elimination</vt:lpstr>
      <vt:lpstr>Score Comparison</vt:lpstr>
      <vt:lpstr>Polynomial Features?</vt:lpstr>
      <vt:lpstr>Regularization and Bias/Variance</vt:lpstr>
      <vt:lpstr>Learning Curves – High Bias</vt:lpstr>
      <vt:lpstr>Learning Curves – High Variance</vt:lpstr>
      <vt:lpstr>Fix High Bias and Variance</vt:lpstr>
      <vt:lpstr>Train Test Validate Split</vt:lpstr>
      <vt:lpstr>Feature Scaling</vt:lpstr>
      <vt:lpstr>Feature Scaling</vt:lpstr>
      <vt:lpstr>Feature Scaling</vt:lpstr>
      <vt:lpstr>Mean Normalization</vt:lpstr>
      <vt:lpstr>Model the Data</vt:lpstr>
      <vt:lpstr>Machine Learning (Model the Data)</vt:lpstr>
      <vt:lpstr>machine learning</vt:lpstr>
      <vt:lpstr>Supervised Learning</vt:lpstr>
      <vt:lpstr>Supervised learning</vt:lpstr>
      <vt:lpstr>Regression</vt:lpstr>
      <vt:lpstr>Regression</vt:lpstr>
      <vt:lpstr>Model – Regression</vt:lpstr>
      <vt:lpstr>Model – Regression</vt:lpstr>
      <vt:lpstr>Cost Function - Regression</vt:lpstr>
      <vt:lpstr>Cost Function Intuition - Regression</vt:lpstr>
      <vt:lpstr>Regularized Cost Function</vt:lpstr>
      <vt:lpstr>Regularized Gradient Descent / Normal Equation</vt:lpstr>
      <vt:lpstr>Minimizing the Cost Function</vt:lpstr>
      <vt:lpstr>Gradient Descent - Regression</vt:lpstr>
      <vt:lpstr>Gradient Descent - Regression</vt:lpstr>
      <vt:lpstr>Gradient Descent Intuition - Regression</vt:lpstr>
      <vt:lpstr>Gradient Descent</vt:lpstr>
      <vt:lpstr>Gradient Descent Help</vt:lpstr>
      <vt:lpstr>Learning Rate</vt:lpstr>
      <vt:lpstr>Learning Rate</vt:lpstr>
      <vt:lpstr>Normal Equation</vt:lpstr>
      <vt:lpstr>Normal Equation – Non-invertibility</vt:lpstr>
      <vt:lpstr>Practical Notes</vt:lpstr>
      <vt:lpstr>Linear Regression Assumptions</vt:lpstr>
      <vt:lpstr>Support Vector Regression</vt:lpstr>
      <vt:lpstr>Decision Tree Regression</vt:lpstr>
      <vt:lpstr>Ensemble Learning</vt:lpstr>
      <vt:lpstr>Random Forest Regression</vt:lpstr>
      <vt:lpstr>R^2</vt:lpstr>
      <vt:lpstr>R^2 Problem</vt:lpstr>
      <vt:lpstr>Adjusted R^2</vt:lpstr>
      <vt:lpstr>Interpreting Coefficients</vt:lpstr>
      <vt:lpstr>Classification</vt:lpstr>
      <vt:lpstr>Classification</vt:lpstr>
      <vt:lpstr>Model - Classification</vt:lpstr>
      <vt:lpstr>Unsupervised Learning</vt:lpstr>
      <vt:lpstr>Communicate and Visualize Results</vt:lpstr>
      <vt:lpstr>Unsupervised Learning</vt:lpstr>
      <vt:lpstr>Unsupervised Learning</vt:lpstr>
      <vt:lpstr>Dimensionality Reduction</vt:lpstr>
      <vt:lpstr>PCA Overview</vt:lpstr>
      <vt:lpstr>PCA</vt:lpstr>
      <vt:lpstr>Choosing K</vt:lpstr>
      <vt:lpstr>Choosing K - Algorithm</vt:lpstr>
      <vt:lpstr>Best Practices</vt:lpstr>
      <vt:lpstr>Reconstruction</vt:lpstr>
      <vt:lpstr>After Machine Learning</vt:lpstr>
      <vt:lpstr>Train Test Validate Split / Fit</vt:lpstr>
      <vt:lpstr>Fix Over/Underfitting</vt:lpstr>
      <vt:lpstr>Linear Algebra Review</vt:lpstr>
      <vt:lpstr>Matrices</vt:lpstr>
      <vt:lpstr>Matrix Elements</vt:lpstr>
      <vt:lpstr>Vectors</vt:lpstr>
      <vt:lpstr>Matrix Addition</vt:lpstr>
      <vt:lpstr>Scalar Multiplication</vt:lpstr>
      <vt:lpstr>Combination of Operands</vt:lpstr>
      <vt:lpstr>Matrix Vector Multiplication</vt:lpstr>
      <vt:lpstr>Example</vt:lpstr>
      <vt:lpstr>Applied Example</vt:lpstr>
      <vt:lpstr>Matrix Matrix Multiplication</vt:lpstr>
      <vt:lpstr>Example</vt:lpstr>
      <vt:lpstr>Applied Example</vt:lpstr>
      <vt:lpstr>Not Commutative</vt:lpstr>
      <vt:lpstr>Is Associative</vt:lpstr>
      <vt:lpstr>Identity Matrix</vt:lpstr>
      <vt:lpstr>Matrix Inverse</vt:lpstr>
      <vt:lpstr>Matrix Transpose</vt:lpstr>
      <vt:lpstr>Appendix</vt:lpstr>
      <vt:lpstr>Data Preprocessing</vt:lpstr>
      <vt:lpstr>Data Preprocessing (2)</vt:lpstr>
      <vt:lpstr>Data Cleaning</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Alena</dc:creator>
  <cp:lastModifiedBy>Microsoft Office User</cp:lastModifiedBy>
  <cp:revision>327</cp:revision>
  <dcterms:created xsi:type="dcterms:W3CDTF">2016-06-15T15:25:55Z</dcterms:created>
  <dcterms:modified xsi:type="dcterms:W3CDTF">2017-05-11T15:35:29Z</dcterms:modified>
</cp:coreProperties>
</file>